
<file path=[Content_Types].xml><?xml version="1.0" encoding="utf-8"?>
<Types xmlns="http://schemas.openxmlformats.org/package/2006/content-types">
  <Override PartName="/ppt/slides/slide41.xml" ContentType="application/vnd.openxmlformats-officedocument.presentationml.slide+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Override PartName="/ppt/notesSlides/notesSlide64.xml" ContentType="application/vnd.openxmlformats-officedocument.presentationml.notesSlide+xml"/>
  <Override PartName="/ppt/slides/slide66.xml" ContentType="application/vnd.openxmlformats-officedocument.presentationml.slide+xml"/>
  <Override PartName="/ppt/theme/theme1.xml" ContentType="application/vnd.openxmlformats-officedocument.theme+xml"/>
  <Override PartName="/ppt/notesSlides/notesSlide74.xml" ContentType="application/vnd.openxmlformats-officedocument.presentationml.notesSlide+xml"/>
  <Override PartName="/ppt/notesSlides/notesSlide2.xml" ContentType="application/vnd.openxmlformats-officedocument.presentationml.notesSlide+xml"/>
  <Override PartName="/ppt/slides/slide75.xml" ContentType="application/vnd.openxmlformats-officedocument.presentationml.slide+xml"/>
  <Override PartName="/ppt/notesSlides/notesSlide83.xml" ContentType="application/vnd.openxmlformats-officedocument.presentationml.notesSlide+xml"/>
  <Override PartName="/ppt/slides/slide85.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89.xml" ContentType="application/vnd.openxmlformats-officedocument.presentationml.notes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90.xml" ContentType="application/vnd.openxmlformats-officedocument.presentationml.slide+xml"/>
  <Override PartName="/ppt/notesSlides/notesSlide65.xml" ContentType="application/vnd.openxmlformats-officedocument.presentationml.notesSlide+xml"/>
  <Override PartName="/ppt/slides/slide67.xml" ContentType="application/vnd.openxmlformats-officedocument.presentationml.slide+xml"/>
  <Override PartName="/ppt/theme/theme2.xml" ContentType="application/vnd.openxmlformats-officedocument.theme+xml"/>
  <Override PartName="/ppt/notesSlides/notesSlide75.xml" ContentType="application/vnd.openxmlformats-officedocument.presentationml.notesSlide+xml"/>
  <Override PartName="/ppt/notesSlides/notesSlide3.xml" ContentType="application/vnd.openxmlformats-officedocument.presentationml.notesSlide+xml"/>
  <Override PartName="/ppt/slides/slide76.xml" ContentType="application/vnd.openxmlformats-officedocument.presentationml.slide+xml"/>
  <Override PartName="/ppt/notesSlides/notesSlide84.xml" ContentType="application/vnd.openxmlformats-officedocument.presentationml.notesSlide+xml"/>
  <Default Extension="emf" ContentType="image/x-emf"/>
  <Override PartName="/ppt/slides/slide86.xml" ContentType="application/vnd.openxmlformats-officedocument.presentationml.slide+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Layouts/slideLayout6.xml" ContentType="application/vnd.openxmlformats-officedocument.presentationml.slideLayout+xml"/>
  <Override PartName="/ppt/tableStyles.xml" ContentType="application/vnd.openxmlformats-officedocument.presentationml.tableStyles+xml"/>
  <Override PartName="/ppt/slides/slide43.xml" ContentType="application/vnd.openxmlformats-officedocument.presentationml.slide+xml"/>
  <Override PartName="/ppt/notesSlides/notesSlide41.xml" ContentType="application/vnd.openxmlformats-officedocument.presentationml.notesSlide+xml"/>
  <Override PartName="/ppt/notesSlides/notesSlide18.xml" ContentType="application/vnd.openxmlformats-officedocument.presentationml.notesSlide+xml"/>
  <Override PartName="/ppt/notesSlides/notesSlide51.xml" ContentType="application/vnd.openxmlformats-officedocument.presentationml.notesSlide+xml"/>
  <Override PartName="/ppt/slides/slide52.xml" ContentType="application/vnd.openxmlformats-officedocument.presentationml.slide+xml"/>
  <Override PartName="/ppt/notesSlides/notesSlide60.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ppt/notesSlides/notesSlide70.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notesSlides/notesSlide57.xml" ContentType="application/vnd.openxmlformats-officedocument.presentationml.notesSlide+xml"/>
  <Override PartName="/ppt/slides/slide58.xml" ContentType="application/vnd.openxmlformats-officedocument.presentationml.slide+xml"/>
  <Override PartName="/ppt/slides/slide91.xml" ContentType="application/vnd.openxmlformats-officedocument.presentationml.slide+xml"/>
  <Override PartName="/ppt/notesSlides/notesSlide66.xml" ContentType="application/vnd.openxmlformats-officedocument.presentationml.notesSlide+xml"/>
  <Override PartName="/docProps/core.xml" ContentType="application/vnd.openxmlformats-package.core-properties+xml"/>
  <Override PartName="/ppt/slides/slide68.xml" ContentType="application/vnd.openxmlformats-officedocument.presentationml.slide+xml"/>
  <Override PartName="/ppt/notesSlides/notesSlide76.xml" ContentType="application/vnd.openxmlformats-officedocument.presentationml.notesSlide+xml"/>
  <Override PartName="/ppt/notesSlides/notesSlide4.xml" ContentType="application/vnd.openxmlformats-officedocument.presentationml.notesSlide+xml"/>
  <Override PartName="/ppt/slides/slide77.xml" ContentType="application/vnd.openxmlformats-officedocument.presentationml.slide+xml"/>
  <Override PartName="/ppt/notesSlides/notesSlide85.xml" ContentType="application/vnd.openxmlformats-officedocument.presentationml.notesSlide+xml"/>
  <Override PartName="/ppt/slides/slide87.xml" ContentType="application/vnd.openxmlformats-officedocument.presentationml.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13.xml" ContentType="application/vnd.openxmlformats-officedocument.presentationml.notesSlide+xml"/>
  <Default Extension="gif" ContentType="image/gif"/>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61.xml" ContentType="application/vnd.openxmlformats-officedocument.presentationml.notes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notesSlides/notesSlide71.xml" ContentType="application/vnd.openxmlformats-officedocument.presentationml.notesSlide+xml"/>
  <Override PartName="/ppt/slides/slide72.xml" ContentType="application/vnd.openxmlformats-officedocument.presentationml.slide+xml"/>
  <Override PartName="/ppt/notesSlides/notesSlide80.xml" ContentType="application/vnd.openxmlformats-officedocument.presentationml.notesSlide+xml"/>
  <Override PartName="/ppt/notesSlides/notesSlide48.xml" ContentType="application/vnd.openxmlformats-officedocument.presentationml.notesSlide+xml"/>
  <Override PartName="/ppt/slides/slide82.xml" ContentType="application/vnd.openxmlformats-officedocument.presentationml.slide+xml"/>
  <Override PartName="/ppt/notesSlides/notesSlide90.xml" ContentType="application/vnd.openxmlformats-officedocument.presentationml.notesSlide+xml"/>
  <Override PartName="/ppt/notesSlides/notesSlide58.xml" ContentType="application/vnd.openxmlformats-officedocument.presentationml.notesSlide+xml"/>
  <Override PartName="/ppt/slides/slide59.xml" ContentType="application/vnd.openxmlformats-officedocument.presentationml.slide+xml"/>
  <Override PartName="/ppt/notesSlides/notesSlide67.xml" ContentType="application/vnd.openxmlformats-officedocument.presentationml.notesSlide+xml"/>
  <Override PartName="/ppt/slides/slide69.xml" ContentType="application/vnd.openxmlformats-officedocument.presentationml.slide+xml"/>
  <Override PartName="/ppt/notesSlides/notesSlide77.xml" ContentType="application/vnd.openxmlformats-officedocument.presentationml.notes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notesSlides/notesSlide86.xml" ContentType="application/vnd.openxmlformats-officedocument.presentationml.notesSlide+xml"/>
  <Override PartName="/ppt/slides/slide88.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notesSlides/notesSlide14.xml" ContentType="application/vnd.openxmlformats-officedocument.presentationml.notesSlide+xml"/>
  <Override PartName="/ppt/slides/slide16.xml" ContentType="application/vnd.openxmlformats-officedocument.presentationml.slide+xml"/>
  <Override PartName="/ppt/notesSlides/notesSlide24.xml" ContentType="application/vnd.openxmlformats-officedocument.presentationml.notesSlide+xml"/>
  <Override PartName="/ppt/viewProps.xml" ContentType="application/vnd.openxmlformats-officedocument.presentationml.viewProps+xml"/>
  <Default Extension="rels" ContentType="application/vnd.openxmlformats-package.relationships+xml"/>
  <Override PartName="/ppt/slides/slide26.xml" ContentType="application/vnd.openxmlformats-officedocument.presentationml.slide+xml"/>
  <Override PartName="/ppt/notesSlides/notesSlide34.xml" ContentType="application/vnd.openxmlformats-officedocument.presentationml.notesSlide+xml"/>
  <Override PartName="/ppt/slides/slide35.xml" ContentType="application/vnd.openxmlformats-officedocument.presentationml.slide+xml"/>
  <Override PartName="/ppt/slides/slide7.xml" ContentType="application/vnd.openxmlformats-officedocument.presentationml.slide+xml"/>
  <Override PartName="/ppt/notesSlides/notesSlide43.xml" ContentType="application/vnd.openxmlformats-officedocument.presentationml.notesSlide+xml"/>
  <Override PartName="/ppt/slideLayouts/slideLayout8.xml" ContentType="application/vnd.openxmlformats-officedocument.presentationml.slideLayout+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notesSlides/notesSlide62.xml" ContentType="application/vnd.openxmlformats-officedocument.presentationml.notesSlide+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72.xml" ContentType="application/vnd.openxmlformats-officedocument.presentationml.notesSlide+xml"/>
  <Override PartName="/ppt/slides/slide73.xml" ContentType="application/vnd.openxmlformats-officedocument.presentationml.slide+xml"/>
  <Override PartName="/ppt/notesSlides/notesSlide81.xml" ContentType="application/vnd.openxmlformats-officedocument.presentationml.notes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Override PartName="/ppt/notesSlides/notesSlide91.xml" ContentType="application/vnd.openxmlformats-officedocument.presentationml.notesSlide+xml"/>
  <Override PartName="/ppt/notesSlides/notesSlide59.xml" ContentType="application/vnd.openxmlformats-officedocument.presentationml.notesSlide+xml"/>
  <Default Extension="tiff" ContentType="image/tiff"/>
  <Override PartName="/ppt/notesSlides/notesSlide68.xml" ContentType="application/vnd.openxmlformats-officedocument.presentationml.notesSlide+xml"/>
  <Override PartName="/ppt/notesSlides/notesSlide78.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87.xml" ContentType="application/vnd.openxmlformats-officedocument.presentationml.notesSlide+xml"/>
  <Override PartName="/ppt/slides/slide89.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notesSlides/notesSlide63.xml" ContentType="application/vnd.openxmlformats-officedocument.presentationml.notesSlide+xml"/>
  <Override PartName="/ppt/slides/slide65.xml" ContentType="application/vnd.openxmlformats-officedocument.presentationml.slide+xml"/>
  <Override PartName="/ppt/notesSlides/notesSlide73.xml" ContentType="application/vnd.openxmlformats-officedocument.presentationml.notesSlide+xml"/>
  <Override PartName="/ppt/notesSlides/notesSlide1.xml" ContentType="application/vnd.openxmlformats-officedocument.presentationml.notesSlide+xml"/>
  <Override PartName="/ppt/slides/slide74.xml" ContentType="application/vnd.openxmlformats-officedocument.presentationml.slide+xml"/>
  <Override PartName="/ppt/notesSlides/notesSlide82.xml" ContentType="application/vnd.openxmlformats-officedocument.presentationml.notesSlide+xml"/>
  <Override PartName="/ppt/slides/slide84.xml" ContentType="application/vnd.openxmlformats-officedocument.presentationml.slide+xml"/>
  <Override PartName="/ppt/notesSlides/notesSlide69.xml" ContentType="application/vnd.openxmlformats-officedocument.presentationml.notesSlide+xml"/>
  <Override PartName="/ppt/notesSlides/notesSlide79.xml" ContentType="application/vnd.openxmlformats-officedocument.presentationml.notes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88.xml" ContentType="application/vnd.openxmlformats-officedocument.presentationml.notesSlide+xml"/>
  <Override PartName="/ppt/notesSlides/notesSlide20.xml" ContentType="application/vnd.openxmlformats-officedocument.presentationml.notesSlide+xml"/>
  <Override PartName="/ppt/slides/slide22.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93"/>
  </p:notesMasterIdLst>
  <p:sldIdLst>
    <p:sldId id="383" r:id="rId2"/>
    <p:sldId id="579" r:id="rId3"/>
    <p:sldId id="580" r:id="rId4"/>
    <p:sldId id="478" r:id="rId5"/>
    <p:sldId id="609" r:id="rId6"/>
    <p:sldId id="593" r:id="rId7"/>
    <p:sldId id="568" r:id="rId8"/>
    <p:sldId id="569" r:id="rId9"/>
    <p:sldId id="481" r:id="rId10"/>
    <p:sldId id="482" r:id="rId11"/>
    <p:sldId id="483" r:id="rId12"/>
    <p:sldId id="484" r:id="rId13"/>
    <p:sldId id="570" r:id="rId14"/>
    <p:sldId id="607" r:id="rId15"/>
    <p:sldId id="592" r:id="rId16"/>
    <p:sldId id="606" r:id="rId17"/>
    <p:sldId id="479" r:id="rId18"/>
    <p:sldId id="480" r:id="rId19"/>
    <p:sldId id="549" r:id="rId20"/>
    <p:sldId id="550" r:id="rId21"/>
    <p:sldId id="583" r:id="rId22"/>
    <p:sldId id="551" r:id="rId23"/>
    <p:sldId id="552" r:id="rId24"/>
    <p:sldId id="553" r:id="rId25"/>
    <p:sldId id="554" r:id="rId26"/>
    <p:sldId id="565" r:id="rId27"/>
    <p:sldId id="488" r:id="rId28"/>
    <p:sldId id="489" r:id="rId29"/>
    <p:sldId id="490" r:id="rId30"/>
    <p:sldId id="491" r:id="rId31"/>
    <p:sldId id="492" r:id="rId32"/>
    <p:sldId id="493" r:id="rId33"/>
    <p:sldId id="494" r:id="rId34"/>
    <p:sldId id="496" r:id="rId35"/>
    <p:sldId id="497" r:id="rId36"/>
    <p:sldId id="498" r:id="rId37"/>
    <p:sldId id="499" r:id="rId38"/>
    <p:sldId id="504" r:id="rId39"/>
    <p:sldId id="505" r:id="rId40"/>
    <p:sldId id="507" r:id="rId41"/>
    <p:sldId id="508" r:id="rId42"/>
    <p:sldId id="510" r:id="rId43"/>
    <p:sldId id="514" r:id="rId44"/>
    <p:sldId id="515" r:id="rId45"/>
    <p:sldId id="530" r:id="rId46"/>
    <p:sldId id="529" r:id="rId47"/>
    <p:sldId id="528" r:id="rId48"/>
    <p:sldId id="527" r:id="rId49"/>
    <p:sldId id="526" r:id="rId50"/>
    <p:sldId id="525" r:id="rId51"/>
    <p:sldId id="524" r:id="rId52"/>
    <p:sldId id="523" r:id="rId53"/>
    <p:sldId id="522" r:id="rId54"/>
    <p:sldId id="521" r:id="rId55"/>
    <p:sldId id="520" r:id="rId56"/>
    <p:sldId id="519" r:id="rId57"/>
    <p:sldId id="518" r:id="rId58"/>
    <p:sldId id="517" r:id="rId59"/>
    <p:sldId id="516" r:id="rId60"/>
    <p:sldId id="531" r:id="rId61"/>
    <p:sldId id="532" r:id="rId62"/>
    <p:sldId id="584" r:id="rId63"/>
    <p:sldId id="585" r:id="rId64"/>
    <p:sldId id="611" r:id="rId65"/>
    <p:sldId id="586" r:id="rId66"/>
    <p:sldId id="566" r:id="rId67"/>
    <p:sldId id="564" r:id="rId68"/>
    <p:sldId id="561" r:id="rId69"/>
    <p:sldId id="595" r:id="rId70"/>
    <p:sldId id="454" r:id="rId71"/>
    <p:sldId id="452" r:id="rId72"/>
    <p:sldId id="608" r:id="rId73"/>
    <p:sldId id="610" r:id="rId74"/>
    <p:sldId id="457" r:id="rId75"/>
    <p:sldId id="594" r:id="rId76"/>
    <p:sldId id="589" r:id="rId77"/>
    <p:sldId id="571" r:id="rId78"/>
    <p:sldId id="572" r:id="rId79"/>
    <p:sldId id="573" r:id="rId80"/>
    <p:sldId id="574" r:id="rId81"/>
    <p:sldId id="575" r:id="rId82"/>
    <p:sldId id="604" r:id="rId83"/>
    <p:sldId id="581" r:id="rId84"/>
    <p:sldId id="601" r:id="rId85"/>
    <p:sldId id="588" r:id="rId86"/>
    <p:sldId id="598" r:id="rId87"/>
    <p:sldId id="599" r:id="rId88"/>
    <p:sldId id="596" r:id="rId89"/>
    <p:sldId id="602" r:id="rId90"/>
    <p:sldId id="556" r:id="rId91"/>
    <p:sldId id="558" r:id="rId9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92ACD0"/>
    <a:srgbClr val="F7A982"/>
    <a:srgbClr val="8D8D8D"/>
    <a:srgbClr val="FAAE85"/>
    <a:srgbClr val="02FF00"/>
    <a:srgbClr val="EC765C"/>
    <a:srgbClr val="EC543E"/>
    <a:srgbClr val="ECC730"/>
    <a:srgbClr val="CBAB29"/>
    <a:srgbClr val="36465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08" autoAdjust="0"/>
    <p:restoredTop sz="89735" autoAdjust="0"/>
  </p:normalViewPr>
  <p:slideViewPr>
    <p:cSldViewPr>
      <p:cViewPr>
        <p:scale>
          <a:sx n="100" d="100"/>
          <a:sy n="100" d="100"/>
        </p:scale>
        <p:origin x="-1832" y="-70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45" d="100"/>
        <a:sy n="45"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lvl1pPr defTabSz="931863">
              <a:defRPr sz="1200"/>
            </a:lvl1pPr>
          </a:lstStyle>
          <a:p>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lvl1pPr algn="r" defTabSz="931863">
              <a:defRPr sz="1200"/>
            </a:lvl1pPr>
          </a:lstStyle>
          <a:p>
            <a:endParaRPr lang="en-US"/>
          </a:p>
        </p:txBody>
      </p:sp>
      <p:sp>
        <p:nvSpPr>
          <p:cNvPr id="41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5" tIns="46588" rIns="93175" bIns="465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5" tIns="46588" rIns="93175" bIns="46588" numCol="1" anchor="b" anchorCtr="0" compatLnSpc="1">
            <a:prstTxWarp prst="textNoShape">
              <a:avLst/>
            </a:prstTxWarp>
          </a:bodyPr>
          <a:lstStyle>
            <a:lvl1pPr defTabSz="931863">
              <a:defRPr sz="1200"/>
            </a:lvl1pPr>
          </a:lstStyle>
          <a:p>
            <a:endParaRPr 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5" tIns="46588" rIns="93175" bIns="46588" numCol="1" anchor="b" anchorCtr="0" compatLnSpc="1">
            <a:prstTxWarp prst="textNoShape">
              <a:avLst/>
            </a:prstTxWarp>
          </a:bodyPr>
          <a:lstStyle>
            <a:lvl1pPr algn="r" defTabSz="931863">
              <a:defRPr sz="1200"/>
            </a:lvl1pPr>
          </a:lstStyle>
          <a:p>
            <a:fld id="{C201604F-6785-2B48-9DDF-0E082C3F440A}"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a:t>SHARP</a:t>
            </a:r>
            <a:r>
              <a:rPr lang="en-US" sz="1000" baseline="0"/>
              <a:t> is a SEMATECH-funded EUV Mask imaging project at Lawrence Berkeley National Laboratory.</a:t>
            </a:r>
            <a:endParaRPr lang="en-US" sz="10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you see here are free-standing</a:t>
            </a:r>
            <a:r>
              <a:rPr lang="en-US" baseline="0" dirty="0" smtClean="0"/>
              <a:t> Au or Ni </a:t>
            </a:r>
            <a:r>
              <a:rPr lang="en-US" dirty="0" smtClean="0"/>
              <a:t>membranes, 3</a:t>
            </a:r>
            <a:r>
              <a:rPr lang="en-US" baseline="0" dirty="0" smtClean="0"/>
              <a:t> magnetic pads, and 3 ruby balls for kinematic positioning.</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zoneplate</a:t>
            </a:r>
            <a:r>
              <a:rPr lang="en-US" baseline="0" dirty="0" smtClean="0"/>
              <a:t> holder has complementary kinematics, and space for 3 chips, with either redundant or different lens arrays.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a close-up of the zoneplates</a:t>
            </a:r>
            <a:r>
              <a:rPr lang="en-US" baseline="0" dirty="0" smtClean="0"/>
              <a:t> and their windows, which are actually holes in the absorber membrane.</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13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We even have a low-magnification</a:t>
            </a:r>
            <a:r>
              <a:rPr lang="en-US" sz="1000" baseline="0" dirty="0"/>
              <a:t> zoneplate. Here the field is close to 90 microns.</a:t>
            </a:r>
            <a:endParaRPr lang="en-US" sz="10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14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After 8.5 months, 70</a:t>
            </a:r>
            <a:r>
              <a:rPr lang="en-US" sz="1000" baseline="0" dirty="0"/>
              <a:t> thousand images,</a:t>
            </a:r>
            <a:r>
              <a:rPr lang="en-US" sz="1000" dirty="0"/>
              <a:t> we can look</a:t>
            </a:r>
            <a:r>
              <a:rPr lang="en-US" sz="1000" baseline="0" dirty="0"/>
              <a:t> at what zoneplates the users request. There’s a vast preference for the 0.33-NA lens with 6° incidence. In the future, this may change.</a:t>
            </a:r>
            <a:endParaRPr lang="en-US"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15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two active elements. The MA mirror scans the illumination angle and generates arbitrary,</a:t>
            </a:r>
            <a:r>
              <a:rPr lang="en-US" baseline="0" dirty="0"/>
              <a:t> fully programmable partial coherence. MB is a flat, turning mirror. And MC is an off-axis ellipsoid that re-images the beam onto the mask. MC shakes ever so slightly, provding a way to paint out the beam uniformity on the scale of microns to tens of microns.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dirty="0" smtClean="0">
                <a:solidFill>
                  <a:srgbClr val="333333"/>
                </a:solidFill>
              </a:rPr>
              <a:t>MA is actually a ML coated MEMS mirror, with</a:t>
            </a:r>
            <a:r>
              <a:rPr lang="en-US" baseline="0" dirty="0" smtClean="0">
                <a:solidFill>
                  <a:srgbClr val="333333"/>
                </a:solidFill>
              </a:rPr>
              <a:t> a 1 mm diameter.</a:t>
            </a:r>
            <a:endParaRPr lang="en-US" dirty="0">
              <a:solidFill>
                <a:srgbClr val="333333"/>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dirty="0" smtClean="0">
                <a:solidFill>
                  <a:srgbClr val="333333"/>
                </a:solidFill>
              </a:rPr>
              <a:t>Here </a:t>
            </a:r>
            <a:r>
              <a:rPr lang="en-US" smtClean="0">
                <a:solidFill>
                  <a:srgbClr val="333333"/>
                </a:solidFill>
              </a:rPr>
              <a:t>it is.</a:t>
            </a:r>
            <a:endParaRPr lang="en-US" dirty="0">
              <a:solidFill>
                <a:srgbClr val="333333"/>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baseline="0" dirty="0" smtClean="0">
                <a:solidFill>
                  <a:srgbClr val="333333"/>
                </a:solidFill>
              </a:rPr>
              <a:t>MC has a graded ML coating, and can handle off-axis rays up to 19 degrees. The notch allows the vertical rays to reach the CCD camera.</a:t>
            </a:r>
            <a:endParaRPr lang="en-US" dirty="0">
              <a:solidFill>
                <a:srgbClr val="333333"/>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The SHARP tool replaced</a:t>
            </a:r>
            <a:r>
              <a:rPr lang="en-US" sz="1000" baseline="0" dirty="0"/>
              <a:t> the AIT, which ran for about 8 years and was decommissioned in Fall 2012.</a:t>
            </a:r>
            <a:endParaRPr lang="en-US" sz="10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r>
              <a:rPr lang="en-US" baseline="0" dirty="0" smtClean="0">
                <a:solidFill>
                  <a:srgbClr val="333333"/>
                </a:solidFill>
              </a:rPr>
              <a:t>You can get a sense of the scale of the mirror here. It’s about 50 mm wide.</a:t>
            </a:r>
            <a:endParaRPr lang="en-US" dirty="0">
              <a:solidFill>
                <a:srgbClr val="333333"/>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a:t>
            </a:r>
            <a:r>
              <a:rPr lang="en-US" sz="1000" baseline="0" dirty="0"/>
              <a:t>ere are the illumination pupil fill patterns that the users have requested. You can see disk, dipole, quasar, cross-pole, and various annular patterns.</a:t>
            </a:r>
            <a:endParaRPr lang="en-US" sz="10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achieve thos</a:t>
            </a:r>
            <a:r>
              <a:rPr lang="en-US" baseline="0" dirty="0" smtClean="0"/>
              <a:t>e patterns losslessly as follows. </a:t>
            </a:r>
            <a:r>
              <a:rPr lang="en-US" dirty="0" smtClean="0"/>
              <a:t>Here’s a visible-light image</a:t>
            </a:r>
            <a:r>
              <a:rPr lang="en-US" baseline="0" dirty="0" smtClean="0"/>
              <a:t> of the illuminator pupil. Think of this as a map of the illumination angles.</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footprint subtended by a sigma=1</a:t>
            </a:r>
            <a:r>
              <a:rPr lang="en-US" baseline="0" dirty="0" smtClean="0"/>
              <a:t> beam at 6° 0.35</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etc.</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etc.</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Using the MEMS mirror we</a:t>
            </a:r>
            <a:r>
              <a:rPr lang="en-US" sz="1000" baseline="0" dirty="0"/>
              <a:t> scan out angluar patters in time, filling the pupil several times in each exposure.</a:t>
            </a:r>
            <a:endParaRPr lang="en-US"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Here’s a sampling of fill patterns and how we achieve them. All of these images were recorded</a:t>
            </a:r>
            <a:r>
              <a:rPr lang="en-US" sz="1000" baseline="0" dirty="0"/>
              <a:t> with a YAG microscope that looks up into the illuminator.</a:t>
            </a:r>
            <a:endParaRPr lang="en-US" sz="1000"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29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The new tool operates on a similar principle, but it’s a ground-up</a:t>
            </a:r>
            <a:r>
              <a:rPr lang="en-US" sz="1000" baseline="0" dirty="0"/>
              <a:t> re-design and it’s </a:t>
            </a:r>
            <a:r>
              <a:rPr lang="en-US" sz="1000" dirty="0"/>
              <a:t>vastly superior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39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9074"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59075" name="Rectangle 3"/>
          <p:cNvSpPr>
            <a:spLocks noGrp="1" noChangeArrowheads="1"/>
          </p:cNvSpPr>
          <p:nvPr>
            <p:ph type="body" idx="1"/>
          </p:nvPr>
        </p:nvSpPr>
        <p:spPr bwMode="auto">
          <a:xfrm>
            <a:off x="701040" y="4415790"/>
            <a:ext cx="5608320" cy="4183380"/>
          </a:xfrm>
          <a:prstGeom prst="rect">
            <a:avLst/>
          </a:prstGeom>
          <a:noFill/>
          <a:ln>
            <a:miter lim="800000"/>
            <a:headEnd/>
            <a:tailEnd/>
          </a:ln>
        </p:spPr>
        <p:txBody>
          <a:bodyPr>
            <a:prstTxWarp prst="textNoShape">
              <a:avLst/>
            </a:prstTxWarp>
          </a:bodyPr>
          <a:lstStyle/>
          <a:p>
            <a:pPr marL="58236">
              <a:spcBef>
                <a:spcPts val="650"/>
              </a:spcBef>
            </a:pPr>
            <a:r>
              <a:rPr lang="en-US" sz="1600" dirty="0" smtClean="0">
                <a:solidFill>
                  <a:srgbClr val="000000"/>
                </a:solidFill>
                <a:ea typeface="Times New Roman" charset="0"/>
                <a:cs typeface="Times New Roman" charset="0"/>
                <a:sym typeface="Times New Roman" charset="0"/>
              </a:rPr>
              <a:t>This is SHARP.  Let’s talk about its most important features….</a:t>
            </a:r>
            <a:r>
              <a:rPr lang="en-US" sz="1600" baseline="0" dirty="0" smtClean="0">
                <a:solidFill>
                  <a:srgbClr val="000000"/>
                </a:solidFill>
                <a:ea typeface="Times New Roman" charset="0"/>
                <a:cs typeface="Times New Roman" charset="0"/>
                <a:sym typeface="Times New Roman" charset="0"/>
              </a:rPr>
              <a:t> </a:t>
            </a:r>
            <a:r>
              <a:rPr lang="en-US" sz="1600" dirty="0" smtClean="0">
                <a:solidFill>
                  <a:srgbClr val="000000"/>
                </a:solidFill>
                <a:ea typeface="Times New Roman" charset="0"/>
                <a:cs typeface="Times New Roman" charset="0"/>
                <a:sym typeface="Times New Roman" charset="0"/>
              </a:rPr>
              <a:t>It’s a research prototype,</a:t>
            </a:r>
            <a:r>
              <a:rPr lang="en-US" sz="1600" baseline="0" dirty="0" smtClean="0">
                <a:solidFill>
                  <a:srgbClr val="000000"/>
                </a:solidFill>
                <a:ea typeface="Times New Roman" charset="0"/>
                <a:cs typeface="Times New Roman" charset="0"/>
                <a:sym typeface="Times New Roman" charset="0"/>
              </a:rPr>
              <a:t> not a commercial tool, and it’s designed for the special properties of narrow bandwidth and narrow divergence angles of the synchrotron beamline source. With the perspective of 8.5 months of running SHARP for industry users, I’m going to talk about (1) how well the coherence control is working, and how we use it, (2) I’ll show a selection of user data, and then I’ll talk about (3) the things we’re working on to improve the tool.</a:t>
            </a:r>
            <a:endParaRPr lang="en-US" sz="1600" dirty="0">
              <a:solidFill>
                <a:srgbClr val="000000"/>
              </a:solidFill>
              <a:ea typeface="Times New Roman" charset="0"/>
              <a:cs typeface="Times New Roman" charset="0"/>
              <a:sym typeface="Times New Roman"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So we’re synthesizing</a:t>
            </a:r>
            <a:r>
              <a:rPr lang="en-US" sz="1000" baseline="0" dirty="0"/>
              <a:t> pupil fills by integrating the signal over time. Start with a coherent illumination of an elbow pattern.</a:t>
            </a:r>
            <a:endParaRPr lang="en-US" sz="10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Then switch</a:t>
            </a:r>
            <a:r>
              <a:rPr lang="en-US" sz="1000" baseline="0" dirty="0"/>
              <a:t> to an off-axis monopole. Notice how we lose the contrast in the horizontal lines. A basic understanding of Fourier optics explains how this works.</a:t>
            </a:r>
            <a:endParaRPr lang="en-US" sz="10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Rotate around, and we see the different line directions</a:t>
            </a:r>
            <a:r>
              <a:rPr lang="en-US" sz="1000" baseline="0" dirty="0"/>
              <a:t> lose or gain contrast.</a:t>
            </a:r>
            <a:endParaRPr lang="en-US" sz="10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49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beamline comes to an intermediate focus at the first mirror of the 3-mirror illiuminator. That spot is re-imaged with 10x demagnification down onto the mask. A tiny</a:t>
            </a:r>
            <a:r>
              <a:rPr lang="en-US" baseline="0" dirty="0"/>
              <a:t> zoneplate lens catches the reflected light and sends a high-magnification EUV image up to the CCD camera.</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And as we go around, we’re beginning to understand how to synthesize…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59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annular illumination. We trace that out during</a:t>
            </a:r>
            <a:r>
              <a:rPr lang="en-US" sz="1000" baseline="0" dirty="0"/>
              <a:t> each exposure.</a:t>
            </a:r>
            <a:endParaRPr lang="en-US" sz="10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For lithography, this demonstration shows how</a:t>
            </a:r>
            <a:r>
              <a:rPr lang="en-US" sz="1000" baseline="0" dirty="0"/>
              <a:t> dialing UP the partial coherence strongly reduces ringing and smooths out the lines. It also demosntrates what we can observe using SHARP</a:t>
            </a:r>
            <a:endParaRPr lang="en-US" sz="10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 similar experiment</a:t>
            </a:r>
            <a:r>
              <a:rPr lang="en-US" sz="1000" baseline="0" dirty="0"/>
              <a:t> with a single dark line, allows us to see how partial coherence kills the ringing, and reduces the speckle contrast sunstantially.</a:t>
            </a:r>
            <a:endParaRPr lang="en-US" sz="10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This experiment</a:t>
            </a:r>
            <a:r>
              <a:rPr lang="en-US" sz="1000" baseline="0" dirty="0"/>
              <a:t> conducted by Iacopo Mochi, created a </a:t>
            </a:r>
            <a:r>
              <a:rPr lang="en-US" sz="1000" dirty="0"/>
              <a:t>m</a:t>
            </a:r>
            <a:r>
              <a:rPr lang="en-US" sz="1000" baseline="0" dirty="0"/>
              <a:t>atrix of images that should be in an optics textboox. Here we have 11 different through-focus series recorded at varying partial coherence from </a:t>
            </a:r>
            <a:r>
              <a:rPr lang="en-US" sz="1000" b="1" baseline="0" dirty="0"/>
              <a:t>coherent</a:t>
            </a:r>
            <a:r>
              <a:rPr lang="en-US" sz="1000" baseline="0" dirty="0"/>
              <a:t> at the bottom to </a:t>
            </a:r>
            <a:r>
              <a:rPr lang="en-US" sz="1000" b="1" baseline="0" dirty="0"/>
              <a:t>incoherent</a:t>
            </a:r>
            <a:r>
              <a:rPr lang="en-US" sz="1000" baseline="0" dirty="0"/>
              <a:t> at the top.</a:t>
            </a:r>
            <a:endParaRPr lang="en-US" sz="10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That</a:t>
            </a:r>
            <a:r>
              <a:rPr lang="en-US" sz="1000" baseline="0" dirty="0"/>
              <a:t> work led us to realize that we could use the coherence control to find focus unambiguously. Consider this 100-nm-CD line pattern. WIth coherent light, the contrast rings and it’s nearly impossible to tell where you are in focus. Yet when we increase sigma, we kill the ringing, and there’s just one peak. Markus Benk first suggested using this to determine focus with dense line patterns, and now it’s our standard method.</a:t>
            </a:r>
            <a:endParaRPr lang="en-US" sz="10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Imagine</a:t>
            </a:r>
            <a:r>
              <a:rPr lang="en-US" sz="1000" baseline="0" dirty="0"/>
              <a:t> an experiment where you keep the illuminating beam and the mask constant, and you increase the spatial resolution of the lens. </a:t>
            </a:r>
          </a:p>
          <a:p>
            <a:pPr marL="228600" indent="-228600"/>
            <a:r>
              <a:rPr lang="en-US" sz="1000" baseline="0" dirty="0"/>
              <a:t>Here we have 110-nm cd lines. This cartoon shows where the diffraction orders go within the pupil and this is real EUV data from SHARP</a:t>
            </a:r>
          </a:p>
          <a:p>
            <a:pPr marL="228600" indent="-228600"/>
            <a:r>
              <a:rPr lang="en-US" sz="1000" baseline="0" dirty="0"/>
              <a:t>showing how those lines appear</a:t>
            </a:r>
            <a:endParaRPr lang="en-US" sz="10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69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To speed up</a:t>
            </a:r>
            <a:r>
              <a:rPr lang="en-US" sz="1000" baseline="0" dirty="0"/>
              <a:t> our navigation, </a:t>
            </a:r>
            <a:r>
              <a:rPr lang="en-US" sz="1000" dirty="0"/>
              <a:t>SHARP has a visible-light microscope with a 1.5</a:t>
            </a:r>
            <a:r>
              <a:rPr lang="en-US" sz="1000" baseline="0" dirty="0"/>
              <a:t> </a:t>
            </a:r>
            <a:r>
              <a:rPr lang="en-US" sz="1000" dirty="0"/>
              <a:t>mm field of view. We can operate in Brighfield…</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Q: How</a:t>
            </a:r>
            <a:r>
              <a:rPr lang="en-US" sz="1000" baseline="0" dirty="0"/>
              <a:t> is SHARP doing?</a:t>
            </a:r>
            <a:endParaRPr lang="en-US" sz="10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In the remaining time, I’m going to look at a few key issues for SHARP’s performance. In addition to lens quality, if there’s any one factor that I think affect’s the quality of</a:t>
            </a:r>
            <a:r>
              <a:rPr lang="en-US" sz="1000" baseline="0" dirty="0"/>
              <a:t> the data, </a:t>
            </a:r>
          </a:p>
          <a:p>
            <a:pPr marL="228600" indent="-228600"/>
            <a:r>
              <a:rPr lang="en-US" sz="1000" baseline="0" dirty="0"/>
              <a:t>we collect, I would say it’s the Illumination Uniformity. When you’re collecting a series of data for through-focus analysis, that’s the imaging property that can most easily cause problems in the analysis.</a:t>
            </a:r>
            <a:endParaRPr lang="en-US" sz="100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And how are we doing on mechanical stability? We invested considerable attention into making</a:t>
            </a:r>
            <a:r>
              <a:rPr lang="en-US" sz="1000" baseline="0" dirty="0"/>
              <a:t> a super stable platform for nanoscale imaging.</a:t>
            </a:r>
            <a:endParaRPr lang="en-US" sz="1000"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The system is performing extremely well,</a:t>
            </a:r>
            <a:r>
              <a:rPr lang="en-US" sz="1000" baseline="0" dirty="0"/>
              <a:t> actually. Using a Fourier domain technique, I can track the subtle x motion of these lines on a sub-pixel basis. </a:t>
            </a:r>
          </a:p>
          <a:p>
            <a:pPr marL="228600" indent="-228600"/>
            <a:r>
              <a:rPr lang="en-US" sz="1000" baseline="0" dirty="0"/>
              <a:t>I can see that the motion is below 72 pm/s. Which means that in a typical 5 s image…(data above). </a:t>
            </a:r>
            <a:endParaRPr lang="en-US" sz="10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79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We create uniformity by scanning our focused beam across the region of interest. This is an image of our beam in an</a:t>
            </a:r>
            <a:r>
              <a:rPr lang="en-US" sz="1000" baseline="0" dirty="0"/>
              <a:t> entirely bright region of a mask.</a:t>
            </a:r>
            <a:endParaRPr lang="en-US" sz="1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and darkfield modes for sensitivity to micron</a:t>
            </a:r>
            <a:r>
              <a:rPr lang="en-US" sz="1000" baseline="0" dirty="0"/>
              <a:t>-scale features.</a:t>
            </a:r>
            <a:endParaRPr lang="en-US" sz="1000"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Choosing a serpentine path like this allows us to paint</a:t>
            </a:r>
            <a:r>
              <a:rPr lang="en-US" sz="1000" baseline="0" dirty="0"/>
              <a:t> with light, during each exposure. The pattern we choose, along with the stability of the system dictate how uniform the beam can be.</a:t>
            </a:r>
            <a:endParaRPr lang="en-US" sz="100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Here’s an example of 11 images through focus,</a:t>
            </a:r>
            <a:r>
              <a:rPr lang="en-US" sz="1000" baseline="0" dirty="0"/>
              <a:t> where our goal is to uniformly illumiate a square region with either 3, 4, or 5 micron width.</a:t>
            </a:r>
            <a:endParaRPr lang="en-US" sz="1000"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82</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How did we do?</a:t>
            </a:r>
            <a:r>
              <a:rPr lang="en-US" sz="1000" baseline="0" dirty="0"/>
              <a:t> Well there are 2 metrics. First is average power in the box. Here we see that the normalized RMS variation can be about 1% for the smaller region. And now uniformity, which we define here as the maximum relative departure from the average value. For the smaller, 3 micron region, we’re seeing intensity fall within 1.6% of the average value, and within about 2 percent for the 5 micron region.</a:t>
            </a:r>
            <a:endParaRPr lang="en-US" sz="1000"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83</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Now, let’s talk about speed. Operational for just 8.5 months, SHARP is already a highly productive tool. For comparison, with AIT, the system</a:t>
            </a:r>
            <a:r>
              <a:rPr lang="en-US" sz="1000" baseline="0" dirty="0"/>
              <a:t> is replaced…(data).</a:t>
            </a:r>
          </a:p>
          <a:p>
            <a:pPr marL="228600" indent="-228600"/>
            <a:r>
              <a:rPr lang="en-US" sz="1000" baseline="0" dirty="0"/>
              <a:t>And we’re about to double these numbers by adding a second shift of operations per day, starting in Q2. Over 70% as many images in 1/7</a:t>
            </a:r>
            <a:r>
              <a:rPr lang="en-US" sz="1000" baseline="30000" dirty="0"/>
              <a:t>th</a:t>
            </a:r>
            <a:r>
              <a:rPr lang="en-US" sz="1000" baseline="0" dirty="0"/>
              <a:t> the time.</a:t>
            </a:r>
            <a:endParaRPr lang="en-US" sz="1000"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84</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SHARP</a:t>
            </a:r>
            <a:r>
              <a:rPr lang="en-US" sz="1000" baseline="0" dirty="0"/>
              <a:t> is run manually, by people, but the measurement locations can be pre-loaded, and the series are recorded in an automatic way. What’s left is navigation and fine alignemnt, including focusing.</a:t>
            </a:r>
            <a:endParaRPr lang="en-US" sz="1000"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85</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Here’s a smooth afternoon of work. In about 3 hours we collect 28</a:t>
            </a:r>
            <a:r>
              <a:rPr lang="en-US" sz="1000" baseline="0" dirty="0"/>
              <a:t> series using 5 second exposure time and 17 images per series. Between each series, we navigate to the next measuremetn position and then perform fine alignment. The overall rate is about 8.9 series/hour.</a:t>
            </a:r>
            <a:endParaRPr lang="en-US" sz="1000"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86</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We almost always collect through-focus</a:t>
            </a:r>
            <a:r>
              <a:rPr lang="en-US" sz="1000" baseline="0" dirty="0"/>
              <a:t> data. 17 steps with 400-nm mask-side steps is typical. But is that really necessary? The DOF depends sensitively on sigma and the pattern pitch.</a:t>
            </a:r>
            <a:endParaRPr lang="en-US" sz="1000"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87</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Here’s a Bossung plot from the previous data, and you can see how smooth the pattern is. We might</a:t>
            </a:r>
            <a:r>
              <a:rPr lang="en-US" sz="1000" baseline="0" dirty="0"/>
              <a:t> be able to cut down the measurement time by tuning the step size dynamically. But for now, the conservative approach is to oversample the data for the users.</a:t>
            </a:r>
            <a:endParaRPr lang="en-US" sz="10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88</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I took a look at</a:t>
            </a:r>
            <a:r>
              <a:rPr lang="en-US" sz="1000" baseline="0" dirty="0"/>
              <a:t> two different masks we measured this year, one blank with marked defects, and another patterned with measurement locations along a kind of grid. These plots show the time lag between the end of one series and the start of the next. It’s mostly smooth sailing, but we ocasionally have to spend extra time navigating, or possibly the operator steps away to get more coffee, or take a phone call from the users. In both cases, we find that it takes the operator about 2 minutes to move, realign and start the next series. In other words, about one quarter of the total operation time is spent navigating. In any scenario, we’re not going to expect a big improvement in this aspect of the tool.</a:t>
            </a:r>
            <a:endParaRPr lang="en-US" sz="10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89</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The final improvement I’ll mention is New Lenses. We have very high efficiency zoneplates, but we believe that stress in the free-standing</a:t>
            </a:r>
            <a:r>
              <a:rPr lang="en-US" sz="1000" baseline="0" dirty="0"/>
              <a:t> patterns has caused the high-NA lenses to become astigmatic. We’re making new lenses where stress won’t be an issue. We’re also looking into clever lens designs, some old ideas and some new, that will allow us to enhance defect detection, measure phase point by point to improve feedback for repairs, and to increase the single-image sweet spot diameter.</a:t>
            </a:r>
            <a:endParaRPr lang="en-US" sz="10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use </a:t>
            </a:r>
            <a:r>
              <a:rPr lang="en-US" baseline="0" dirty="0" err="1" smtClean="0"/>
              <a:t>e</a:t>
            </a:r>
            <a:r>
              <a:rPr lang="en-US" baseline="0" dirty="0" smtClean="0"/>
              <a:t>-beam lithography to pattern the zoneplates—The lenses are so small, you can have</a:t>
            </a:r>
          </a:p>
          <a:p>
            <a:r>
              <a:rPr lang="en-US" baseline="0" dirty="0" smtClean="0"/>
              <a:t>an array of 70 lenses in the space of a few mm. The other thing that’s important is alignment.</a:t>
            </a:r>
          </a:p>
          <a:p>
            <a:r>
              <a:rPr lang="en-US" baseline="0" dirty="0" smtClean="0"/>
              <a:t>We use a ball-and-groove kinematics to hold the lenses in the right place.</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90</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r>
              <a:rPr lang="en-US" sz="1000" dirty="0"/>
              <a:t>Finally, here’s the team that put together the tool last year. There are some new faces</a:t>
            </a:r>
            <a:r>
              <a:rPr lang="en-US" sz="1000" baseline="0" dirty="0"/>
              <a:t> who have joined us in 2014, and we would love to work with you. We’re open to collaborations and working with groups inside and outside of SEMATECH. So let us help you investigate cutting edge issues in EUV masks.</a:t>
            </a:r>
            <a:endParaRPr lang="en-US" sz="100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07955-9273-EA4B-BB1D-839CE8BCA8EB}" type="slidenum">
              <a:rPr lang="en-US"/>
              <a:pPr/>
              <a:t>91</a:t>
            </a:fld>
            <a:endParaRPr lang="en-US"/>
          </a:p>
        </p:txBody>
      </p:sp>
      <p:sp>
        <p:nvSpPr>
          <p:cNvPr id="92162" name="Rectangle 2"/>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92163" name="Rectangle 3"/>
          <p:cNvSpPr>
            <a:spLocks noGrp="1" noChangeArrowheads="1"/>
          </p:cNvSpPr>
          <p:nvPr>
            <p:ph type="body" idx="1"/>
          </p:nvPr>
        </p:nvSpPr>
        <p:spPr bwMode="auto">
          <a:xfrm>
            <a:off x="935038" y="4416425"/>
            <a:ext cx="5140325" cy="4183063"/>
          </a:xfrm>
          <a:prstGeom prst="rect">
            <a:avLst/>
          </a:prstGeom>
          <a:solidFill>
            <a:srgbClr val="FFFFFF"/>
          </a:solidFill>
          <a:ln>
            <a:solidFill>
              <a:srgbClr val="000000"/>
            </a:solidFill>
            <a:miter lim="800000"/>
            <a:headEnd/>
            <a:tailEnd/>
          </a:ln>
        </p:spPr>
        <p:txBody>
          <a:bodyPr lIns="93161" tIns="46581" rIns="93161" bIns="46581">
            <a:prstTxWarp prst="textNoShape">
              <a:avLst/>
            </a:prstTxWarp>
          </a:bodyPr>
          <a:lstStyle/>
          <a:p>
            <a:pPr marL="228600" indent="-228600"/>
            <a:endParaRPr 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C1CB438-11FD-2A45-B1F6-70F15904821C}" type="datetimeFigureOut">
              <a:rPr lang="en-US" smtClean="0"/>
              <a:pPr/>
              <a:t>3/1/14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FDA1F46-CC9C-784F-854F-FB11CFF9457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3.jpeg"/></Relationships>
</file>

<file path=ppt/slides/_rels/slide21.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75.gif"/><Relationship Id="rId4" Type="http://schemas.openxmlformats.org/officeDocument/2006/relationships/image" Target="../media/image76.gif"/><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1.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4.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4.png"/><Relationship Id="rId11"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94.png"/><Relationship Id="rId5" Type="http://schemas.openxmlformats.org/officeDocument/2006/relationships/image" Target="../media/image4.png"/><Relationship Id="rId6" Type="http://schemas.openxmlformats.org/officeDocument/2006/relationships/image" Target="../media/image93.png"/><Relationship Id="rId7" Type="http://schemas.openxmlformats.org/officeDocument/2006/relationships/image" Target="../media/image95.emf"/><Relationship Id="rId8" Type="http://schemas.openxmlformats.org/officeDocument/2006/relationships/image" Target="../media/image96.emf"/><Relationship Id="rId1" Type="http://schemas.openxmlformats.org/officeDocument/2006/relationships/slideLayout" Target="../slideLayouts/slideLayout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1" Type="http://schemas.openxmlformats.org/officeDocument/2006/relationships/image" Target="../media/image4.png"/><Relationship Id="rId12"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7.jpeg"/><Relationship Id="rId4" Type="http://schemas.openxmlformats.org/officeDocument/2006/relationships/image" Target="../media/image94.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 Id="rId9" Type="http://schemas.openxmlformats.org/officeDocument/2006/relationships/image" Target="../media/image101.png"/><Relationship Id="rId10"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gif"/><Relationship Id="rId6" Type="http://schemas.openxmlformats.org/officeDocument/2006/relationships/image" Target="../media/image106.gif"/><Relationship Id="rId7" Type="http://schemas.openxmlformats.org/officeDocument/2006/relationships/image" Target="../media/image4.png"/><Relationship Id="rId8"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8.gif"/><Relationship Id="rId5" Type="http://schemas.openxmlformats.org/officeDocument/2006/relationships/image" Target="../media/image109.gif"/><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1.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0.gif"/><Relationship Id="rId5" Type="http://schemas.openxmlformats.org/officeDocument/2006/relationships/image" Target="../media/image111.gif"/><Relationship Id="rId6" Type="http://schemas.openxmlformats.org/officeDocument/2006/relationships/image" Target="../media/image112.gif"/><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10.gif"/><Relationship Id="rId5" Type="http://schemas.openxmlformats.org/officeDocument/2006/relationships/image" Target="../media/image111.gif"/><Relationship Id="rId6" Type="http://schemas.openxmlformats.org/officeDocument/2006/relationships/image" Target="../media/image112.gif"/><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13.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14.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image" Target="../media/image115.gif"/><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20.gif"/><Relationship Id="rId1" Type="http://schemas.openxmlformats.org/officeDocument/2006/relationships/slideLayout" Target="../slideLayouts/slideLayout1.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eg"/></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 name="Rectangle 32"/>
          <p:cNvSpPr/>
          <p:nvPr/>
        </p:nvSpPr>
        <p:spPr>
          <a:xfrm>
            <a:off x="0" y="0"/>
            <a:ext cx="9144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28600" y="0"/>
            <a:ext cx="8686800" cy="6537960"/>
          </a:xfrm>
          <a:prstGeom prst="rect">
            <a:avLst/>
          </a:prstGeom>
          <a:solidFill>
            <a:srgbClr val="1A2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152400" y="1765300"/>
            <a:ext cx="9448800" cy="1358900"/>
          </a:xfrm>
          <a:prstGeom prst="rect">
            <a:avLst/>
          </a:prstGeom>
          <a:gradFill flip="none" rotWithShape="1">
            <a:gsLst>
              <a:gs pos="0">
                <a:srgbClr val="1A2E3E"/>
              </a:gs>
              <a:gs pos="100000">
                <a:srgbClr val="1A2E3E"/>
              </a:gs>
              <a:gs pos="50000">
                <a:srgbClr val="040000"/>
              </a:gs>
              <a:gs pos="76000">
                <a:schemeClr val="tx1"/>
              </a:gs>
              <a:gs pos="26000">
                <a:schemeClr val="tx1"/>
              </a:gs>
            </a:gsLst>
            <a:lin ang="0" scaled="1"/>
            <a:tileRect/>
          </a:gradFill>
          <a:effectLst>
            <a:outerShdw blurRad="101600" dist="63500" dir="5400000" rotWithShape="0">
              <a:schemeClr val="tx1">
                <a:alpha val="6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
          <p:cNvSpPr>
            <a:spLocks noChangeArrowheads="1"/>
          </p:cNvSpPr>
          <p:nvPr/>
        </p:nvSpPr>
        <p:spPr bwMode="auto">
          <a:xfrm>
            <a:off x="0" y="81340"/>
            <a:ext cx="9144000" cy="1569660"/>
          </a:xfrm>
          <a:prstGeom prst="rect">
            <a:avLst/>
          </a:prstGeom>
          <a:noFill/>
          <a:ln w="9525">
            <a:noFill/>
            <a:miter lim="800000"/>
            <a:headEnd/>
            <a:tailEnd/>
          </a:ln>
          <a:effectLst>
            <a:outerShdw blurRad="228600" dir="2700000">
              <a:srgbClr val="000000"/>
            </a:outerShdw>
          </a:effectLst>
        </p:spPr>
        <p:txBody>
          <a:bodyPr wrap="square">
            <a:prstTxWarp prst="textNoShape">
              <a:avLst/>
            </a:prstTxWarp>
            <a:spAutoFit/>
          </a:bodyPr>
          <a:lstStyle/>
          <a:p>
            <a:pPr algn="ctr"/>
            <a:r>
              <a:rPr lang="en-US" sz="3200" b="1" dirty="0" smtClean="0">
                <a:solidFill>
                  <a:schemeClr val="bg1"/>
                </a:solidFill>
                <a:latin typeface="Helvetica"/>
                <a:cs typeface="Helvetica"/>
              </a:rPr>
              <a:t>Actinic mask imaging:</a:t>
            </a:r>
          </a:p>
          <a:p>
            <a:pPr algn="ctr"/>
            <a:r>
              <a:rPr lang="en-US" sz="3200" b="1" dirty="0" smtClean="0">
                <a:solidFill>
                  <a:schemeClr val="bg1"/>
                </a:solidFill>
                <a:latin typeface="Helvetica"/>
                <a:cs typeface="Helvetica"/>
              </a:rPr>
              <a:t>Recent results and future directions</a:t>
            </a:r>
            <a:br>
              <a:rPr lang="en-US" sz="3200" b="1" dirty="0" smtClean="0">
                <a:solidFill>
                  <a:schemeClr val="bg1"/>
                </a:solidFill>
                <a:latin typeface="Helvetica"/>
                <a:cs typeface="Helvetica"/>
              </a:rPr>
            </a:br>
            <a:r>
              <a:rPr lang="en-US" sz="3200" b="1" dirty="0" smtClean="0">
                <a:solidFill>
                  <a:schemeClr val="bg1"/>
                </a:solidFill>
                <a:latin typeface="Helvetica"/>
                <a:cs typeface="Helvetica"/>
              </a:rPr>
              <a:t>from the SHARP EUV Microscope</a:t>
            </a:r>
          </a:p>
        </p:txBody>
      </p:sp>
      <p:pic>
        <p:nvPicPr>
          <p:cNvPr id="27" name="Picture 3" descr="LBNL_Logo_A"/>
          <p:cNvPicPr>
            <a:picLocks noChangeAspect="1" noChangeArrowheads="1"/>
          </p:cNvPicPr>
          <p:nvPr/>
        </p:nvPicPr>
        <p:blipFill>
          <a:blip r:embed="rId3"/>
          <a:srcRect l="766" t="1150" r="958" b="447"/>
          <a:stretch>
            <a:fillRect/>
          </a:stretch>
        </p:blipFill>
        <p:spPr bwMode="auto">
          <a:xfrm>
            <a:off x="520732" y="4798422"/>
            <a:ext cx="1320736" cy="1132478"/>
          </a:xfrm>
          <a:prstGeom prst="rect">
            <a:avLst/>
          </a:prstGeom>
          <a:noFill/>
          <a:effectLst>
            <a:outerShdw blurRad="190500" dir="19740000">
              <a:schemeClr val="tx1">
                <a:alpha val="73000"/>
              </a:schemeClr>
            </a:outerShdw>
          </a:effectLst>
        </p:spPr>
      </p:pic>
      <p:sp>
        <p:nvSpPr>
          <p:cNvPr id="31" name="Rectangle 7"/>
          <p:cNvSpPr>
            <a:spLocks noChangeArrowheads="1"/>
          </p:cNvSpPr>
          <p:nvPr/>
        </p:nvSpPr>
        <p:spPr bwMode="auto">
          <a:xfrm>
            <a:off x="381000" y="1869440"/>
            <a:ext cx="8382000" cy="1092607"/>
          </a:xfrm>
          <a:prstGeom prst="rect">
            <a:avLst/>
          </a:prstGeom>
          <a:noFill/>
          <a:ln w="9525">
            <a:noFill/>
            <a:miter lim="800000"/>
            <a:headEnd/>
            <a:tailEnd/>
          </a:ln>
          <a:effectLst/>
        </p:spPr>
        <p:txBody>
          <a:bodyPr>
            <a:prstTxWarp prst="textNoShape">
              <a:avLst/>
            </a:prstTxWarp>
            <a:spAutoFit/>
          </a:bodyPr>
          <a:lstStyle/>
          <a:p>
            <a:pPr algn="ctr">
              <a:spcAft>
                <a:spcPts val="600"/>
              </a:spcAft>
            </a:pPr>
            <a:r>
              <a:rPr lang="en-US" sz="3600" b="1" dirty="0">
                <a:solidFill>
                  <a:srgbClr val="FFFFFF"/>
                </a:solidFill>
                <a:latin typeface="Helvetica"/>
                <a:cs typeface="Helvetica"/>
              </a:rPr>
              <a:t>Kenneth A. </a:t>
            </a:r>
            <a:r>
              <a:rPr lang="en-US" sz="3600" b="1" dirty="0" smtClean="0">
                <a:solidFill>
                  <a:srgbClr val="FFFFFF"/>
                </a:solidFill>
                <a:latin typeface="Helvetica"/>
                <a:cs typeface="Helvetica"/>
              </a:rPr>
              <a:t>Goldberg</a:t>
            </a:r>
            <a:endParaRPr lang="en-US" sz="3200" b="1" baseline="30000" dirty="0" smtClean="0">
              <a:solidFill>
                <a:srgbClr val="FFFFFF"/>
              </a:solidFill>
              <a:latin typeface="Helvetica"/>
              <a:cs typeface="Helvetica"/>
            </a:endParaRPr>
          </a:p>
          <a:p>
            <a:pPr algn="ctr">
              <a:spcAft>
                <a:spcPts val="600"/>
              </a:spcAft>
            </a:pPr>
            <a:r>
              <a:rPr lang="en-US" sz="2400" dirty="0">
                <a:solidFill>
                  <a:srgbClr val="FFFFFF"/>
                </a:solidFill>
                <a:latin typeface="Helvetica"/>
                <a:cs typeface="Helvetica"/>
              </a:rPr>
              <a:t>Lawrence Berkeley National Laboratory</a:t>
            </a:r>
            <a:endParaRPr lang="en-US" sz="2400" baseline="30000" dirty="0">
              <a:solidFill>
                <a:srgbClr val="FFFFFF"/>
              </a:solidFill>
              <a:latin typeface="Helvetica"/>
              <a:cs typeface="Helvetica"/>
            </a:endParaRPr>
          </a:p>
        </p:txBody>
      </p:sp>
      <p:sp>
        <p:nvSpPr>
          <p:cNvPr id="9" name="TextBox 8"/>
          <p:cNvSpPr txBox="1"/>
          <p:nvPr/>
        </p:nvSpPr>
        <p:spPr>
          <a:xfrm>
            <a:off x="0" y="6488668"/>
            <a:ext cx="9144000" cy="338554"/>
          </a:xfrm>
          <a:prstGeom prst="rect">
            <a:avLst/>
          </a:prstGeom>
          <a:noFill/>
        </p:spPr>
        <p:txBody>
          <a:bodyPr wrap="square" rtlCol="0">
            <a:spAutoFit/>
          </a:bodyPr>
          <a:lstStyle/>
          <a:p>
            <a:pPr>
              <a:tabLst>
                <a:tab pos="177800" algn="l"/>
                <a:tab pos="4457700" algn="ctr"/>
                <a:tab pos="8801100" algn="r"/>
              </a:tabLst>
            </a:pPr>
            <a:r>
              <a:rPr lang="en-US" sz="1600" dirty="0" smtClean="0">
                <a:solidFill>
                  <a:schemeClr val="bg1">
                    <a:lumMod val="75000"/>
                  </a:schemeClr>
                </a:solidFill>
                <a:latin typeface="Helvetica"/>
                <a:cs typeface="Helvetica"/>
              </a:rPr>
              <a:t>	KAGoldberg@lbl.gov	SPIE Advanced Lithography, 2014	February 2014</a:t>
            </a:r>
            <a:endParaRPr lang="en-US" sz="1600" dirty="0">
              <a:solidFill>
                <a:schemeClr val="bg1">
                  <a:lumMod val="75000"/>
                </a:schemeClr>
              </a:solidFill>
              <a:latin typeface="Helvetica"/>
              <a:cs typeface="Helvetica"/>
            </a:endParaRPr>
          </a:p>
        </p:txBody>
      </p:sp>
      <p:pic>
        <p:nvPicPr>
          <p:cNvPr id="12" name="Picture 11" descr="SHARP logo white full1.png"/>
          <p:cNvPicPr>
            <a:picLocks noChangeAspect="1"/>
          </p:cNvPicPr>
          <p:nvPr/>
        </p:nvPicPr>
        <p:blipFill>
          <a:blip r:embed="rId4"/>
          <a:stretch>
            <a:fillRect/>
          </a:stretch>
        </p:blipFill>
        <p:spPr>
          <a:xfrm>
            <a:off x="2662813" y="4149724"/>
            <a:ext cx="3821550" cy="2111376"/>
          </a:xfrm>
          <a:prstGeom prst="rect">
            <a:avLst/>
          </a:prstGeom>
        </p:spPr>
      </p:pic>
      <p:pic>
        <p:nvPicPr>
          <p:cNvPr id="13" name="Picture 12" descr="Sematech_Logo_transparent_inverse.png"/>
          <p:cNvPicPr>
            <a:picLocks noChangeAspect="1"/>
          </p:cNvPicPr>
          <p:nvPr/>
        </p:nvPicPr>
        <p:blipFill>
          <a:blip r:embed="rId5"/>
          <a:stretch>
            <a:fillRect/>
          </a:stretch>
        </p:blipFill>
        <p:spPr>
          <a:xfrm>
            <a:off x="6858000" y="4874622"/>
            <a:ext cx="1852127" cy="945356"/>
          </a:xfrm>
          <a:prstGeom prst="rect">
            <a:avLst/>
          </a:prstGeom>
        </p:spPr>
      </p:pic>
      <p:sp>
        <p:nvSpPr>
          <p:cNvPr id="14" name="TextBox 13"/>
          <p:cNvSpPr txBox="1"/>
          <p:nvPr/>
        </p:nvSpPr>
        <p:spPr>
          <a:xfrm>
            <a:off x="0" y="3276600"/>
            <a:ext cx="9144000" cy="769441"/>
          </a:xfrm>
          <a:prstGeom prst="rect">
            <a:avLst/>
          </a:prstGeom>
          <a:noFill/>
        </p:spPr>
        <p:txBody>
          <a:bodyPr wrap="square" rtlCol="0">
            <a:spAutoFit/>
          </a:bodyPr>
          <a:lstStyle/>
          <a:p>
            <a:pPr algn="ctr"/>
            <a:r>
              <a:rPr lang="en-US" sz="2200">
                <a:solidFill>
                  <a:srgbClr val="ECC730"/>
                </a:solidFill>
                <a:latin typeface="Helvetica"/>
                <a:cs typeface="Helvetica"/>
              </a:rPr>
              <a:t>M. </a:t>
            </a:r>
            <a:r>
              <a:rPr lang="en-US" sz="2200" b="1">
                <a:solidFill>
                  <a:srgbClr val="ECC730"/>
                </a:solidFill>
                <a:latin typeface="Helvetica"/>
                <a:cs typeface="Helvetica"/>
              </a:rPr>
              <a:t>Benk</a:t>
            </a:r>
            <a:r>
              <a:rPr lang="en-US" sz="2200">
                <a:solidFill>
                  <a:srgbClr val="ECC730"/>
                </a:solidFill>
                <a:latin typeface="Helvetica"/>
                <a:cs typeface="Helvetica"/>
              </a:rPr>
              <a:t>, A. </a:t>
            </a:r>
            <a:r>
              <a:rPr lang="en-US" sz="2200" b="1">
                <a:solidFill>
                  <a:srgbClr val="ECC730"/>
                </a:solidFill>
                <a:latin typeface="Helvetica"/>
                <a:cs typeface="Helvetica"/>
              </a:rPr>
              <a:t>Wojdyla</a:t>
            </a:r>
            <a:r>
              <a:rPr lang="en-US" sz="2200">
                <a:solidFill>
                  <a:srgbClr val="ECC730"/>
                </a:solidFill>
                <a:latin typeface="Helvetica"/>
                <a:cs typeface="Helvetica"/>
              </a:rPr>
              <a:t>, I. </a:t>
            </a:r>
            <a:r>
              <a:rPr lang="en-US" sz="2200" b="1">
                <a:solidFill>
                  <a:srgbClr val="ECC730"/>
                </a:solidFill>
                <a:latin typeface="Helvetica"/>
                <a:cs typeface="Helvetica"/>
              </a:rPr>
              <a:t>Mochi</a:t>
            </a:r>
            <a:r>
              <a:rPr lang="en-US" sz="2200">
                <a:solidFill>
                  <a:srgbClr val="ECC730"/>
                </a:solidFill>
                <a:latin typeface="Helvetica"/>
                <a:cs typeface="Helvetica"/>
              </a:rPr>
              <a:t>, </a:t>
            </a:r>
            <a:r>
              <a:rPr lang="en-US" sz="2200">
                <a:solidFill>
                  <a:schemeClr val="bg1"/>
                </a:solidFill>
                <a:latin typeface="Helvetica"/>
                <a:cs typeface="Helvetica"/>
              </a:rPr>
              <a:t>S. Rekawa, A. Allezy, M. Dickinson,</a:t>
            </a:r>
            <a:br>
              <a:rPr lang="en-US" sz="2200">
                <a:solidFill>
                  <a:schemeClr val="bg1"/>
                </a:solidFill>
                <a:latin typeface="Helvetica"/>
                <a:cs typeface="Helvetica"/>
              </a:rPr>
            </a:br>
            <a:r>
              <a:rPr lang="en-US" sz="2200">
                <a:solidFill>
                  <a:schemeClr val="bg1"/>
                </a:solidFill>
                <a:latin typeface="Helvetica"/>
                <a:cs typeface="Helvetica"/>
              </a:rPr>
              <a:t>C. Cork, J. Macdougall, W. Chao, D. Zehm, </a:t>
            </a:r>
            <a:r>
              <a:rPr lang="en-US" sz="2200">
                <a:solidFill>
                  <a:srgbClr val="ECC730"/>
                </a:solidFill>
                <a:latin typeface="Helvetica"/>
                <a:cs typeface="Helvetica"/>
              </a:rPr>
              <a:t>P. Naulleau,</a:t>
            </a:r>
            <a:r>
              <a:rPr lang="en-US" sz="2200">
                <a:solidFill>
                  <a:schemeClr val="bg1"/>
                </a:solidFill>
                <a:latin typeface="Helvetica"/>
                <a:cs typeface="Helvetica"/>
              </a:rPr>
              <a:t> </a:t>
            </a:r>
            <a:r>
              <a:rPr lang="en-US" sz="2200" b="1">
                <a:solidFill>
                  <a:srgbClr val="EC765C"/>
                </a:solidFill>
                <a:latin typeface="Helvetica"/>
                <a:cs typeface="Helvetica"/>
              </a:rPr>
              <a:t>A. Rudack</a:t>
            </a:r>
            <a:endParaRPr lang="en-US" sz="2200">
              <a:solidFill>
                <a:srgbClr val="EC765C"/>
              </a:solidFill>
              <a:latin typeface="Helvetica"/>
              <a:cs typeface="Helvetica"/>
            </a:endParaRPr>
          </a:p>
        </p:txBody>
      </p:sp>
      <p:sp>
        <p:nvSpPr>
          <p:cNvPr id="15" name="TextBox 14"/>
          <p:cNvSpPr txBox="1"/>
          <p:nvPr/>
        </p:nvSpPr>
        <p:spPr>
          <a:xfrm>
            <a:off x="825500" y="6946900"/>
            <a:ext cx="7497928" cy="369332"/>
          </a:xfrm>
          <a:prstGeom prst="rect">
            <a:avLst/>
          </a:prstGeom>
          <a:solidFill>
            <a:srgbClr val="FFFF00"/>
          </a:solidFill>
        </p:spPr>
        <p:txBody>
          <a:bodyPr wrap="none" rtlCol="0">
            <a:spAutoFit/>
          </a:bodyPr>
          <a:lstStyle/>
          <a:p>
            <a:r>
              <a:rPr lang="en-US"/>
              <a:t>NOTE: Many slides contain animations that only run in Slideshow mode!</a:t>
            </a:r>
          </a:p>
        </p:txBody>
      </p:sp>
      <p:sp>
        <p:nvSpPr>
          <p:cNvPr id="16" name="TextBox 15"/>
          <p:cNvSpPr txBox="1"/>
          <p:nvPr/>
        </p:nvSpPr>
        <p:spPr>
          <a:xfrm rot="16200000">
            <a:off x="-3559414" y="3194982"/>
            <a:ext cx="6266897" cy="369332"/>
          </a:xfrm>
          <a:prstGeom prst="rect">
            <a:avLst/>
          </a:prstGeom>
          <a:solidFill>
            <a:srgbClr val="FFFF00"/>
          </a:solidFill>
        </p:spPr>
        <p:txBody>
          <a:bodyPr wrap="none" rtlCol="0">
            <a:spAutoFit/>
          </a:bodyPr>
          <a:lstStyle/>
          <a:p>
            <a:r>
              <a:rPr lang="en-US"/>
              <a:t>Please do not reproduce without permission and attribution.</a:t>
            </a:r>
          </a:p>
        </p:txBody>
      </p:sp>
      <p:sp>
        <p:nvSpPr>
          <p:cNvPr id="18" name="TextBox 17"/>
          <p:cNvSpPr txBox="1"/>
          <p:nvPr/>
        </p:nvSpPr>
        <p:spPr>
          <a:xfrm>
            <a:off x="1165398" y="7366000"/>
            <a:ext cx="6822902" cy="369332"/>
          </a:xfrm>
          <a:prstGeom prst="rect">
            <a:avLst/>
          </a:prstGeom>
          <a:solidFill>
            <a:srgbClr val="FFFF00"/>
          </a:solidFill>
        </p:spPr>
        <p:txBody>
          <a:bodyPr wrap="none" rtlCol="0">
            <a:spAutoFit/>
          </a:bodyPr>
          <a:lstStyle/>
          <a:p>
            <a:pPr algn="ctr"/>
            <a:r>
              <a:rPr lang="en-US"/>
              <a:t>The speaker’s notes (below) contain information about each slide</a:t>
            </a:r>
          </a:p>
        </p:txBody>
      </p:sp>
      <p:sp>
        <p:nvSpPr>
          <p:cNvPr id="17" name="TextBox 16"/>
          <p:cNvSpPr txBox="1"/>
          <p:nvPr/>
        </p:nvSpPr>
        <p:spPr>
          <a:xfrm>
            <a:off x="825500" y="-521732"/>
            <a:ext cx="7497928" cy="369332"/>
          </a:xfrm>
          <a:prstGeom prst="rect">
            <a:avLst/>
          </a:prstGeom>
          <a:solidFill>
            <a:srgbClr val="FFFF00"/>
          </a:solidFill>
        </p:spPr>
        <p:txBody>
          <a:bodyPr wrap="none" rtlCol="0">
            <a:spAutoFit/>
          </a:bodyPr>
          <a:lstStyle/>
          <a:p>
            <a:r>
              <a:rPr lang="en-US"/>
              <a:t>NOTE: Many slides contain animations that only run in Slideshow mode!</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HARP zoneplates 20130117-132722-IMG_1760.jpg"/>
          <p:cNvPicPr>
            <a:picLocks noChangeAspect="1"/>
          </p:cNvPicPr>
          <p:nvPr/>
        </p:nvPicPr>
        <p:blipFill>
          <a:blip r:embed="rId3">
            <a:alphaModFix/>
          </a:blip>
          <a:srcRect l="27226" t="38469" r="27934" b="16692"/>
          <a:stretch>
            <a:fillRect/>
          </a:stretch>
        </p:blipFill>
        <p:spPr>
          <a:xfrm>
            <a:off x="0" y="0"/>
            <a:ext cx="9144000" cy="6858000"/>
          </a:xfrm>
          <a:prstGeom prst="rect">
            <a:avLst/>
          </a:prstGeo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HARP Zoneplate and holder 20130117-133159-IMG_1766.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1">
              <a:lumMod val="95000"/>
              <a:lumOff val="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D1p25low_colorized.png"/>
          <p:cNvPicPr>
            <a:picLocks noChangeAspect="1"/>
          </p:cNvPicPr>
          <p:nvPr/>
        </p:nvPicPr>
        <p:blipFill>
          <a:blip r:embed="rId3"/>
          <a:srcRect t="18182" r="18182" b="10909"/>
          <a:stretch>
            <a:fillRect/>
          </a:stretch>
        </p:blipFill>
        <p:spPr>
          <a:xfrm>
            <a:off x="0" y="0"/>
            <a:ext cx="9144000" cy="5943600"/>
          </a:xfrm>
          <a:prstGeom prst="rect">
            <a:avLst/>
          </a:prstGeom>
        </p:spPr>
      </p:pic>
      <p:grpSp>
        <p:nvGrpSpPr>
          <p:cNvPr id="12" name="Group 11"/>
          <p:cNvGrpSpPr/>
          <p:nvPr/>
        </p:nvGrpSpPr>
        <p:grpSpPr>
          <a:xfrm>
            <a:off x="634776" y="4114800"/>
            <a:ext cx="7858228" cy="646331"/>
            <a:chOff x="634776" y="4114800"/>
            <a:chExt cx="7858228" cy="646331"/>
          </a:xfrm>
        </p:grpSpPr>
        <p:sp>
          <p:nvSpPr>
            <p:cNvPr id="5" name="TextBox 4"/>
            <p:cNvSpPr txBox="1"/>
            <p:nvPr/>
          </p:nvSpPr>
          <p:spPr>
            <a:xfrm>
              <a:off x="634776" y="4114800"/>
              <a:ext cx="1139555" cy="646331"/>
            </a:xfrm>
            <a:prstGeom prst="rect">
              <a:avLst/>
            </a:prstGeom>
            <a:noFill/>
          </p:spPr>
          <p:txBody>
            <a:bodyPr wrap="none" rtlCol="0">
              <a:spAutoFit/>
            </a:bodyPr>
            <a:lstStyle/>
            <a:p>
              <a:r>
                <a:rPr lang="en-US" sz="3600" b="1" dirty="0" smtClean="0">
                  <a:solidFill>
                    <a:srgbClr val="FFFF4C"/>
                  </a:solidFill>
                </a:rPr>
                <a:t>–25°</a:t>
              </a:r>
              <a:endParaRPr lang="en-US" sz="3600" b="1" dirty="0">
                <a:solidFill>
                  <a:srgbClr val="FFFF4C"/>
                </a:solidFill>
              </a:endParaRPr>
            </a:p>
          </p:txBody>
        </p:sp>
        <p:sp>
          <p:nvSpPr>
            <p:cNvPr id="6" name="TextBox 5"/>
            <p:cNvSpPr txBox="1"/>
            <p:nvPr/>
          </p:nvSpPr>
          <p:spPr>
            <a:xfrm>
              <a:off x="4266976" y="4114800"/>
              <a:ext cx="626043" cy="646331"/>
            </a:xfrm>
            <a:prstGeom prst="rect">
              <a:avLst/>
            </a:prstGeom>
            <a:noFill/>
          </p:spPr>
          <p:txBody>
            <a:bodyPr wrap="none" rtlCol="0">
              <a:spAutoFit/>
            </a:bodyPr>
            <a:lstStyle/>
            <a:p>
              <a:pPr algn="ctr"/>
              <a:r>
                <a:rPr lang="en-US" sz="3600" b="1" dirty="0" smtClean="0">
                  <a:solidFill>
                    <a:srgbClr val="FFFF4C"/>
                  </a:solidFill>
                </a:rPr>
                <a:t>0°</a:t>
              </a:r>
              <a:endParaRPr lang="en-US" sz="3600" b="1" dirty="0">
                <a:solidFill>
                  <a:srgbClr val="FFFF4C"/>
                </a:solidFill>
              </a:endParaRPr>
            </a:p>
          </p:txBody>
        </p:sp>
        <p:sp>
          <p:nvSpPr>
            <p:cNvPr id="7" name="TextBox 6"/>
            <p:cNvSpPr txBox="1"/>
            <p:nvPr/>
          </p:nvSpPr>
          <p:spPr>
            <a:xfrm>
              <a:off x="7340600" y="4114800"/>
              <a:ext cx="1152404" cy="646331"/>
            </a:xfrm>
            <a:prstGeom prst="rect">
              <a:avLst/>
            </a:prstGeom>
            <a:noFill/>
          </p:spPr>
          <p:txBody>
            <a:bodyPr wrap="none" rtlCol="0">
              <a:spAutoFit/>
            </a:bodyPr>
            <a:lstStyle/>
            <a:p>
              <a:pPr algn="ctr"/>
              <a:r>
                <a:rPr lang="en-US" sz="3600" b="1" dirty="0" smtClean="0">
                  <a:solidFill>
                    <a:srgbClr val="FFFF4C"/>
                  </a:solidFill>
                </a:rPr>
                <a:t>+25°</a:t>
              </a:r>
              <a:endParaRPr lang="en-US" sz="3600" b="1" dirty="0">
                <a:solidFill>
                  <a:srgbClr val="FFFF4C"/>
                </a:solidFill>
              </a:endParaRPr>
            </a:p>
          </p:txBody>
        </p:sp>
      </p:grpSp>
      <p:sp>
        <p:nvSpPr>
          <p:cNvPr id="17" name="TextBox 16"/>
          <p:cNvSpPr txBox="1"/>
          <p:nvPr/>
        </p:nvSpPr>
        <p:spPr>
          <a:xfrm>
            <a:off x="152400" y="127000"/>
            <a:ext cx="4366099" cy="584776"/>
          </a:xfrm>
          <a:prstGeom prst="rect">
            <a:avLst/>
          </a:prstGeom>
          <a:noFill/>
        </p:spPr>
        <p:txBody>
          <a:bodyPr wrap="none" rtlCol="0">
            <a:spAutoFit/>
          </a:bodyPr>
          <a:lstStyle/>
          <a:p>
            <a:r>
              <a:rPr lang="en-US" sz="3200" b="1" dirty="0" smtClean="0">
                <a:solidFill>
                  <a:srgbClr val="FFFF50"/>
                </a:solidFill>
              </a:rPr>
              <a:t>0.25 4xNA zoneplates</a:t>
            </a:r>
            <a:endParaRPr lang="en-US" sz="3200" b="1" dirty="0">
              <a:solidFill>
                <a:srgbClr val="FFFF50"/>
              </a:solidFill>
            </a:endParaRPr>
          </a:p>
        </p:txBody>
      </p:sp>
      <p:grpSp>
        <p:nvGrpSpPr>
          <p:cNvPr id="13" name="Group 12"/>
          <p:cNvGrpSpPr/>
          <p:nvPr/>
        </p:nvGrpSpPr>
        <p:grpSpPr>
          <a:xfrm>
            <a:off x="5486400" y="5029200"/>
            <a:ext cx="1599316" cy="584776"/>
            <a:chOff x="5562600" y="5181600"/>
            <a:chExt cx="1599316" cy="584776"/>
          </a:xfrm>
        </p:grpSpPr>
        <p:sp>
          <p:nvSpPr>
            <p:cNvPr id="10" name="TextBox 9"/>
            <p:cNvSpPr txBox="1"/>
            <p:nvPr/>
          </p:nvSpPr>
          <p:spPr>
            <a:xfrm>
              <a:off x="5562600" y="5181600"/>
              <a:ext cx="1599316" cy="584776"/>
            </a:xfrm>
            <a:prstGeom prst="rect">
              <a:avLst/>
            </a:prstGeom>
            <a:noFill/>
          </p:spPr>
          <p:txBody>
            <a:bodyPr wrap="none" rtlCol="0">
              <a:spAutoFit/>
            </a:bodyPr>
            <a:lstStyle/>
            <a:p>
              <a:pPr algn="ctr"/>
              <a:r>
                <a:rPr lang="en-US" sz="3200" b="1" dirty="0" smtClean="0">
                  <a:solidFill>
                    <a:srgbClr val="FFFFFF"/>
                  </a:solidFill>
                </a:rPr>
                <a:t>100 μm</a:t>
              </a:r>
              <a:endParaRPr lang="en-US" sz="3200" b="1" dirty="0">
                <a:solidFill>
                  <a:srgbClr val="FFFFFF"/>
                </a:solidFill>
              </a:endParaRPr>
            </a:p>
          </p:txBody>
        </p:sp>
        <p:cxnSp>
          <p:nvCxnSpPr>
            <p:cNvPr id="9" name="Straight Connector 8"/>
            <p:cNvCxnSpPr/>
            <p:nvPr/>
          </p:nvCxnSpPr>
          <p:spPr>
            <a:xfrm>
              <a:off x="5767790" y="5181600"/>
              <a:ext cx="1143000" cy="1588"/>
            </a:xfrm>
            <a:prstGeom prst="line">
              <a:avLst/>
            </a:prstGeom>
            <a:ln w="8890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MET10_Ken-130816-0024-0001-b2_scaled.jpg"/>
          <p:cNvPicPr>
            <a:picLocks noChangeAspect="1"/>
          </p:cNvPicPr>
          <p:nvPr/>
        </p:nvPicPr>
        <p:blipFill>
          <a:blip r:embed="rId3"/>
          <a:stretch>
            <a:fillRect/>
          </a:stretch>
        </p:blipFill>
        <p:spPr>
          <a:xfrm>
            <a:off x="228600" y="228600"/>
            <a:ext cx="7467600" cy="7467600"/>
          </a:xfrm>
          <a:prstGeom prst="rect">
            <a:avLst/>
          </a:prstGeom>
        </p:spPr>
      </p:pic>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9155611" cy="584776"/>
          </a:xfrm>
          <a:prstGeom prst="rect">
            <a:avLst/>
          </a:prstGeom>
          <a:noFill/>
        </p:spPr>
        <p:txBody>
          <a:bodyPr wrap="none" rtlCol="0">
            <a:spAutoFit/>
          </a:bodyPr>
          <a:lstStyle/>
          <a:p>
            <a:r>
              <a:rPr lang="en-US" sz="3200" b="1" dirty="0" smtClean="0">
                <a:solidFill>
                  <a:schemeClr val="bg1"/>
                </a:solidFill>
              </a:rPr>
              <a:t>Low-magnification EUV for navigation (300</a:t>
            </a:r>
            <a:r>
              <a:rPr lang="en-US" sz="3200" b="1" dirty="0" smtClean="0">
                <a:solidFill>
                  <a:schemeClr val="bg1"/>
                </a:solidFill>
                <a:latin typeface="ＭＳ ゴシック"/>
                <a:ea typeface="ＭＳ ゴシック"/>
                <a:cs typeface="ＭＳ ゴシック"/>
              </a:rPr>
              <a:t>×</a:t>
            </a:r>
            <a:r>
              <a:rPr lang="en-US" sz="3200" b="1" dirty="0" smtClean="0">
                <a:solidFill>
                  <a:schemeClr val="bg1"/>
                </a:solidFill>
              </a:rPr>
              <a:t>)</a:t>
            </a:r>
            <a:endParaRPr lang="en-US" sz="3200" i="1" dirty="0">
              <a:solidFill>
                <a:schemeClr val="bg1"/>
              </a:solidFill>
            </a:endParaRPr>
          </a:p>
        </p:txBody>
      </p:sp>
      <p:sp>
        <p:nvSpPr>
          <p:cNvPr id="12" name="TextBox 11"/>
          <p:cNvSpPr txBox="1"/>
          <p:nvPr/>
        </p:nvSpPr>
        <p:spPr>
          <a:xfrm>
            <a:off x="2209800" y="7162800"/>
            <a:ext cx="4624921" cy="369332"/>
          </a:xfrm>
          <a:prstGeom prst="rect">
            <a:avLst/>
          </a:prstGeom>
          <a:noFill/>
        </p:spPr>
        <p:txBody>
          <a:bodyPr wrap="none" rtlCol="0">
            <a:spAutoFit/>
          </a:bodyPr>
          <a:lstStyle/>
          <a:p>
            <a:r>
              <a:rPr lang="en-US"/>
              <a:t>MET10_Ken-130816-0024-0001-b2_scaled</a:t>
            </a:r>
          </a:p>
        </p:txBody>
      </p:sp>
      <p:cxnSp>
        <p:nvCxnSpPr>
          <p:cNvPr id="17" name="Straight Connector 16"/>
          <p:cNvCxnSpPr/>
          <p:nvPr/>
        </p:nvCxnSpPr>
        <p:spPr>
          <a:xfrm>
            <a:off x="8169803" y="5100935"/>
            <a:ext cx="402336"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924800" y="5100935"/>
            <a:ext cx="892342" cy="461665"/>
          </a:xfrm>
          <a:prstGeom prst="rect">
            <a:avLst/>
          </a:prstGeom>
          <a:noFill/>
        </p:spPr>
        <p:txBody>
          <a:bodyPr wrap="none" rtlCol="0">
            <a:spAutoFit/>
          </a:bodyPr>
          <a:lstStyle/>
          <a:p>
            <a:r>
              <a:rPr lang="en-US" sz="2400" b="1">
                <a:solidFill>
                  <a:srgbClr val="FFFFFF"/>
                </a:solidFill>
              </a:rPr>
              <a:t>5 µm</a:t>
            </a:r>
          </a:p>
        </p:txBody>
      </p:sp>
      <p:sp>
        <p:nvSpPr>
          <p:cNvPr id="24" name="TextBox 23"/>
          <p:cNvSpPr txBox="1"/>
          <p:nvPr/>
        </p:nvSpPr>
        <p:spPr>
          <a:xfrm>
            <a:off x="7773751" y="1447800"/>
            <a:ext cx="1243249" cy="1200328"/>
          </a:xfrm>
          <a:prstGeom prst="rect">
            <a:avLst/>
          </a:prstGeom>
          <a:noFill/>
        </p:spPr>
        <p:txBody>
          <a:bodyPr wrap="none" rtlCol="0">
            <a:spAutoFit/>
          </a:bodyPr>
          <a:lstStyle/>
          <a:p>
            <a:pPr algn="ctr"/>
            <a:r>
              <a:rPr lang="en-US" sz="2400" b="1">
                <a:solidFill>
                  <a:srgbClr val="FFFFFF"/>
                </a:solidFill>
              </a:rPr>
              <a:t>~90 µm</a:t>
            </a:r>
          </a:p>
          <a:p>
            <a:pPr algn="ctr"/>
            <a:r>
              <a:rPr lang="en-US" sz="2400" b="1">
                <a:solidFill>
                  <a:srgbClr val="FFFFFF"/>
                </a:solidFill>
              </a:rPr>
              <a:t>field of</a:t>
            </a:r>
          </a:p>
          <a:p>
            <a:pPr algn="ctr"/>
            <a:r>
              <a:rPr lang="en-US" sz="2400" b="1">
                <a:solidFill>
                  <a:srgbClr val="FFFFFF"/>
                </a:solidFill>
              </a:rPr>
              <a:t>view</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descr="Histogram of ZP NA2b.png"/>
          <p:cNvPicPr>
            <a:picLocks noChangeAspect="1"/>
          </p:cNvPicPr>
          <p:nvPr/>
        </p:nvPicPr>
        <p:blipFill>
          <a:blip r:embed="rId3"/>
          <a:stretch>
            <a:fillRect/>
          </a:stretch>
        </p:blipFill>
        <p:spPr>
          <a:xfrm>
            <a:off x="107950" y="723900"/>
            <a:ext cx="8959850" cy="6083300"/>
          </a:xfrm>
          <a:prstGeom prst="rect">
            <a:avLst/>
          </a:prstGeom>
        </p:spPr>
      </p:pic>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6" name="Rectangle 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25400"/>
            <a:ext cx="6315089" cy="584776"/>
          </a:xfrm>
          <a:prstGeom prst="rect">
            <a:avLst/>
          </a:prstGeom>
          <a:noFill/>
        </p:spPr>
        <p:txBody>
          <a:bodyPr wrap="none" rtlCol="0">
            <a:spAutoFit/>
          </a:bodyPr>
          <a:lstStyle/>
          <a:p>
            <a:r>
              <a:rPr lang="en-US" sz="3200" b="1" dirty="0" smtClean="0">
                <a:solidFill>
                  <a:schemeClr val="bg1"/>
                </a:solidFill>
              </a:rPr>
              <a:t>Users’ imaging-NA preferences</a:t>
            </a:r>
            <a:endParaRPr lang="en-US" sz="3200" i="1" dirty="0">
              <a:solidFill>
                <a:schemeClr val="bg1"/>
              </a:solidFill>
            </a:endParaRPr>
          </a:p>
        </p:txBody>
      </p:sp>
      <p:sp>
        <p:nvSpPr>
          <p:cNvPr id="12" name="TextBox 11"/>
          <p:cNvSpPr txBox="1"/>
          <p:nvPr/>
        </p:nvSpPr>
        <p:spPr>
          <a:xfrm rot="16200000">
            <a:off x="-595998" y="3192753"/>
            <a:ext cx="1801019" cy="523220"/>
          </a:xfrm>
          <a:prstGeom prst="rect">
            <a:avLst/>
          </a:prstGeom>
          <a:noFill/>
        </p:spPr>
        <p:txBody>
          <a:bodyPr wrap="none" rtlCol="0">
            <a:spAutoFit/>
          </a:bodyPr>
          <a:lstStyle/>
          <a:p>
            <a:r>
              <a:rPr lang="en-US" sz="2800" b="1">
                <a:solidFill>
                  <a:srgbClr val="FFFFFF"/>
                </a:solidFill>
                <a:latin typeface="Helvetica"/>
                <a:cs typeface="Helvetica"/>
              </a:rPr>
              <a:t>Requests</a:t>
            </a:r>
          </a:p>
        </p:txBody>
      </p:sp>
      <p:cxnSp>
        <p:nvCxnSpPr>
          <p:cNvPr id="14" name="Straight Connector 13"/>
          <p:cNvCxnSpPr/>
          <p:nvPr/>
        </p:nvCxnSpPr>
        <p:spPr>
          <a:xfrm>
            <a:off x="1905000" y="3200400"/>
            <a:ext cx="3200400" cy="1588"/>
          </a:xfrm>
          <a:prstGeom prst="line">
            <a:avLst/>
          </a:prstGeom>
          <a:ln w="63500" cap="flat" cmpd="sng" algn="ctr">
            <a:solidFill>
              <a:srgbClr val="FFFFFF">
                <a:alpha val="7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321300" y="3200400"/>
            <a:ext cx="2070100" cy="1588"/>
          </a:xfrm>
          <a:prstGeom prst="line">
            <a:avLst/>
          </a:prstGeom>
          <a:ln w="63500" cap="flat" cmpd="sng" algn="ctr">
            <a:solidFill>
              <a:srgbClr val="FFFFFF">
                <a:alpha val="7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7543800" y="5257800"/>
            <a:ext cx="1073150" cy="523875"/>
          </a:xfrm>
          <a:prstGeom prst="rect">
            <a:avLst/>
          </a:prstGeom>
          <a:solidFill>
            <a:srgbClr val="1520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7581900" y="3200400"/>
            <a:ext cx="1016000" cy="1588"/>
          </a:xfrm>
          <a:prstGeom prst="line">
            <a:avLst/>
          </a:prstGeom>
          <a:ln w="63500" cap="flat" cmpd="sng" algn="ctr">
            <a:solidFill>
              <a:srgbClr val="FFFFFF">
                <a:alpha val="70000"/>
              </a:srgb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522403" y="5353050"/>
            <a:ext cx="1130074" cy="492443"/>
          </a:xfrm>
          <a:prstGeom prst="rect">
            <a:avLst/>
          </a:prstGeom>
          <a:noFill/>
        </p:spPr>
        <p:txBody>
          <a:bodyPr wrap="none" rtlCol="0">
            <a:spAutoFit/>
          </a:bodyPr>
          <a:lstStyle/>
          <a:p>
            <a:r>
              <a:rPr lang="en-US" sz="2600" b="1">
                <a:solidFill>
                  <a:srgbClr val="F7A982"/>
                </a:solidFill>
                <a:latin typeface="Helvetica"/>
                <a:cs typeface="Helvetica"/>
              </a:rPr>
              <a:t>0.04%</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74" name="TextBox 73"/>
          <p:cNvSpPr txBox="1"/>
          <p:nvPr/>
        </p:nvSpPr>
        <p:spPr>
          <a:xfrm>
            <a:off x="0" y="1828800"/>
            <a:ext cx="9144000" cy="2123658"/>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Lossless</a:t>
            </a:r>
          </a:p>
          <a:p>
            <a:pPr algn="ctr"/>
            <a:r>
              <a:rPr lang="en-US" sz="4400" b="1" dirty="0" smtClean="0">
                <a:solidFill>
                  <a:srgbClr val="FFFFFF"/>
                </a:solidFill>
              </a:rPr>
              <a:t>Coherence-control</a:t>
            </a:r>
          </a:p>
          <a:p>
            <a:pPr algn="ctr"/>
            <a:r>
              <a:rPr lang="en-US" sz="4400" b="1" dirty="0" smtClean="0">
                <a:solidFill>
                  <a:srgbClr val="FFFFFF"/>
                </a:solidFill>
              </a:rPr>
              <a:t>Illuminator</a:t>
            </a:r>
            <a:endParaRPr lang="en-US" sz="4400" b="1" dirty="0">
              <a:solidFill>
                <a:srgbClr val="FFFFFF"/>
              </a:solidFill>
            </a:endParaRPr>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 name="Picture 23" descr="KAGoldberg_14.gif"/>
          <p:cNvPicPr>
            <a:picLocks noChangeAspect="1"/>
          </p:cNvPicPr>
          <p:nvPr/>
        </p:nvPicPr>
        <p:blipFill>
          <a:blip r:embed="rId3">
            <a:alphaModFix/>
          </a:blip>
          <a:stretch>
            <a:fillRect/>
          </a:stretch>
        </p:blipFill>
        <p:spPr>
          <a:xfrm>
            <a:off x="-241301" y="-28576"/>
            <a:ext cx="9432267" cy="7064376"/>
          </a:xfrm>
          <a:prstGeom prst="rect">
            <a:avLst/>
          </a:prstGeom>
        </p:spPr>
      </p:pic>
      <p:sp>
        <p:nvSpPr>
          <p:cNvPr id="15" name="TextBox 14"/>
          <p:cNvSpPr txBox="1"/>
          <p:nvPr/>
        </p:nvSpPr>
        <p:spPr>
          <a:xfrm>
            <a:off x="591389" y="107890"/>
            <a:ext cx="704011" cy="400110"/>
          </a:xfrm>
          <a:prstGeom prst="rect">
            <a:avLst/>
          </a:prstGeom>
          <a:noFill/>
        </p:spPr>
        <p:txBody>
          <a:bodyPr wrap="none" rtlCol="0">
            <a:spAutoFit/>
          </a:bodyPr>
          <a:lstStyle/>
          <a:p>
            <a:pPr algn="ctr"/>
            <a:r>
              <a:rPr lang="en-US" sz="2000" dirty="0" err="1">
                <a:solidFill>
                  <a:srgbClr val="FCD635"/>
                </a:solidFill>
              </a:rPr>
              <a:t>KB</a:t>
            </a:r>
            <a:r>
              <a:rPr lang="en-US" sz="2000" i="1" dirty="0" err="1">
                <a:solidFill>
                  <a:srgbClr val="FCD635"/>
                </a:solidFill>
              </a:rPr>
              <a:t>y</a:t>
            </a:r>
            <a:endParaRPr lang="en-US" sz="2000" i="1" dirty="0">
              <a:solidFill>
                <a:srgbClr val="FCD635"/>
              </a:solidFill>
            </a:endParaRPr>
          </a:p>
        </p:txBody>
      </p:sp>
      <p:sp>
        <p:nvSpPr>
          <p:cNvPr id="19" name="TextBox 18"/>
          <p:cNvSpPr txBox="1"/>
          <p:nvPr/>
        </p:nvSpPr>
        <p:spPr>
          <a:xfrm>
            <a:off x="7899400" y="2755900"/>
            <a:ext cx="789296" cy="400110"/>
          </a:xfrm>
          <a:prstGeom prst="rect">
            <a:avLst/>
          </a:prstGeom>
          <a:noFill/>
        </p:spPr>
        <p:txBody>
          <a:bodyPr wrap="none" rtlCol="0">
            <a:spAutoFit/>
          </a:bodyPr>
          <a:lstStyle/>
          <a:p>
            <a:pPr algn="ctr"/>
            <a:r>
              <a:rPr lang="en-US" sz="2000" dirty="0">
                <a:solidFill>
                  <a:srgbClr val="A3A3A3"/>
                </a:solidFill>
              </a:rPr>
              <a:t>CCD</a:t>
            </a:r>
            <a:endParaRPr lang="en-US" sz="2000" i="1" dirty="0">
              <a:solidFill>
                <a:srgbClr val="A3A3A3"/>
              </a:solidFill>
            </a:endParaRPr>
          </a:p>
        </p:txBody>
      </p:sp>
      <p:cxnSp>
        <p:nvCxnSpPr>
          <p:cNvPr id="28" name="Straight Arrow Connector 27"/>
          <p:cNvCxnSpPr/>
          <p:nvPr/>
        </p:nvCxnSpPr>
        <p:spPr>
          <a:xfrm rot="5400000" flipH="1" flipV="1">
            <a:off x="5676898" y="740835"/>
            <a:ext cx="457198" cy="321733"/>
          </a:xfrm>
          <a:prstGeom prst="straightConnector1">
            <a:avLst/>
          </a:prstGeom>
          <a:ln>
            <a:solidFill>
              <a:srgbClr val="CBAB29"/>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11280" y="6155263"/>
            <a:ext cx="2080668" cy="523220"/>
          </a:xfrm>
          <a:prstGeom prst="rect">
            <a:avLst/>
          </a:prstGeom>
        </p:spPr>
        <p:txBody>
          <a:bodyPr wrap="none">
            <a:spAutoFit/>
          </a:bodyPr>
          <a:lstStyle/>
          <a:p>
            <a:r>
              <a:rPr lang="en-US" sz="2800">
                <a:solidFill>
                  <a:srgbClr val="A3A3A3"/>
                </a:solidFill>
              </a:rPr>
              <a:t>Not to scale</a:t>
            </a:r>
          </a:p>
        </p:txBody>
      </p:sp>
      <p:sp>
        <p:nvSpPr>
          <p:cNvPr id="22" name="TextBox 21"/>
          <p:cNvSpPr txBox="1"/>
          <p:nvPr/>
        </p:nvSpPr>
        <p:spPr>
          <a:xfrm>
            <a:off x="7527655" y="6019800"/>
            <a:ext cx="536845" cy="400110"/>
          </a:xfrm>
          <a:prstGeom prst="rect">
            <a:avLst/>
          </a:prstGeom>
          <a:noFill/>
        </p:spPr>
        <p:txBody>
          <a:bodyPr wrap="none" rtlCol="0">
            <a:spAutoFit/>
          </a:bodyPr>
          <a:lstStyle/>
          <a:p>
            <a:pPr algn="ctr"/>
            <a:r>
              <a:rPr lang="en-US" sz="2000" dirty="0" smtClean="0">
                <a:solidFill>
                  <a:srgbClr val="FCD635"/>
                </a:solidFill>
              </a:rPr>
              <a:t>M</a:t>
            </a:r>
            <a:r>
              <a:rPr lang="en-US" sz="2000" baseline="-25000" dirty="0" smtClean="0">
                <a:solidFill>
                  <a:srgbClr val="FCD635"/>
                </a:solidFill>
              </a:rPr>
              <a:t>B</a:t>
            </a:r>
            <a:endParaRPr lang="en-US" sz="2000" i="1" baseline="-25000" dirty="0">
              <a:solidFill>
                <a:srgbClr val="FCD635"/>
              </a:solidFill>
            </a:endParaRPr>
          </a:p>
        </p:txBody>
      </p:sp>
      <p:sp>
        <p:nvSpPr>
          <p:cNvPr id="32" name="TextBox 31"/>
          <p:cNvSpPr txBox="1"/>
          <p:nvPr/>
        </p:nvSpPr>
        <p:spPr>
          <a:xfrm>
            <a:off x="7886521" y="5181600"/>
            <a:ext cx="546279" cy="400110"/>
          </a:xfrm>
          <a:prstGeom prst="rect">
            <a:avLst/>
          </a:prstGeom>
          <a:noFill/>
        </p:spPr>
        <p:txBody>
          <a:bodyPr wrap="none" rtlCol="0">
            <a:spAutoFit/>
          </a:bodyPr>
          <a:lstStyle/>
          <a:p>
            <a:pPr algn="ctr"/>
            <a:r>
              <a:rPr lang="en-US" sz="2000" dirty="0" smtClean="0">
                <a:solidFill>
                  <a:srgbClr val="FCD635"/>
                </a:solidFill>
              </a:rPr>
              <a:t>M</a:t>
            </a:r>
            <a:r>
              <a:rPr lang="en-US" sz="2000" baseline="-25000" dirty="0" smtClean="0">
                <a:solidFill>
                  <a:srgbClr val="FCD635"/>
                </a:solidFill>
              </a:rPr>
              <a:t>C</a:t>
            </a:r>
            <a:endParaRPr lang="en-US" sz="2000" i="1" baseline="-25000" dirty="0">
              <a:solidFill>
                <a:srgbClr val="FCD635"/>
              </a:solidFill>
            </a:endParaRPr>
          </a:p>
        </p:txBody>
      </p:sp>
      <p:sp>
        <p:nvSpPr>
          <p:cNvPr id="35" name="TextBox 34"/>
          <p:cNvSpPr txBox="1"/>
          <p:nvPr/>
        </p:nvSpPr>
        <p:spPr>
          <a:xfrm>
            <a:off x="7899400" y="6438900"/>
            <a:ext cx="830082" cy="400110"/>
          </a:xfrm>
          <a:prstGeom prst="rect">
            <a:avLst/>
          </a:prstGeom>
          <a:noFill/>
        </p:spPr>
        <p:txBody>
          <a:bodyPr wrap="none" rtlCol="0">
            <a:spAutoFit/>
          </a:bodyPr>
          <a:lstStyle/>
          <a:p>
            <a:pPr algn="ctr"/>
            <a:r>
              <a:rPr lang="en-US" sz="2000" dirty="0" smtClean="0">
                <a:solidFill>
                  <a:srgbClr val="A3A3A3"/>
                </a:solidFill>
              </a:rPr>
              <a:t>Mask</a:t>
            </a:r>
            <a:endParaRPr lang="en-US" sz="2000" i="1" baseline="-25000" dirty="0">
              <a:solidFill>
                <a:srgbClr val="A3A3A3"/>
              </a:solidFill>
            </a:endParaRPr>
          </a:p>
        </p:txBody>
      </p:sp>
      <p:sp>
        <p:nvSpPr>
          <p:cNvPr id="36" name="TextBox 35"/>
          <p:cNvSpPr txBox="1"/>
          <p:nvPr/>
        </p:nvSpPr>
        <p:spPr>
          <a:xfrm>
            <a:off x="6083300" y="165100"/>
            <a:ext cx="546279" cy="400110"/>
          </a:xfrm>
          <a:prstGeom prst="rect">
            <a:avLst/>
          </a:prstGeom>
          <a:noFill/>
        </p:spPr>
        <p:txBody>
          <a:bodyPr wrap="square" rtlCol="0">
            <a:spAutoFit/>
          </a:bodyPr>
          <a:lstStyle/>
          <a:p>
            <a:pPr algn="ctr"/>
            <a:r>
              <a:rPr lang="en-US" sz="2000" dirty="0" smtClean="0">
                <a:solidFill>
                  <a:srgbClr val="FCD635"/>
                </a:solidFill>
              </a:rPr>
              <a:t>M</a:t>
            </a:r>
            <a:r>
              <a:rPr lang="en-US" sz="2000" baseline="-25000" dirty="0" smtClean="0">
                <a:solidFill>
                  <a:srgbClr val="FCD635"/>
                </a:solidFill>
              </a:rPr>
              <a:t>A</a:t>
            </a:r>
            <a:endParaRPr lang="en-US" sz="2000" i="1" baseline="-25000" dirty="0">
              <a:solidFill>
                <a:srgbClr val="FCD635"/>
              </a:solidFill>
            </a:endParaRPr>
          </a:p>
        </p:txBody>
      </p:sp>
      <p:sp>
        <p:nvSpPr>
          <p:cNvPr id="20" name="TextBox 19"/>
          <p:cNvSpPr txBox="1"/>
          <p:nvPr/>
        </p:nvSpPr>
        <p:spPr>
          <a:xfrm>
            <a:off x="4837661" y="1065193"/>
            <a:ext cx="1433656" cy="830997"/>
          </a:xfrm>
          <a:prstGeom prst="rect">
            <a:avLst/>
          </a:prstGeom>
          <a:noFill/>
        </p:spPr>
        <p:txBody>
          <a:bodyPr wrap="none" rtlCol="0">
            <a:spAutoFit/>
          </a:bodyPr>
          <a:lstStyle/>
          <a:p>
            <a:pPr algn="ctr"/>
            <a:r>
              <a:rPr lang="en-US" sz="2400" dirty="0" smtClean="0">
                <a:solidFill>
                  <a:srgbClr val="CBAB29"/>
                </a:solidFill>
              </a:rPr>
              <a:t>beamline</a:t>
            </a:r>
          </a:p>
          <a:p>
            <a:pPr algn="ctr"/>
            <a:r>
              <a:rPr lang="en-US" sz="2400" dirty="0" smtClean="0">
                <a:solidFill>
                  <a:srgbClr val="CBAB29"/>
                </a:solidFill>
              </a:rPr>
              <a:t>focus</a:t>
            </a:r>
            <a:endParaRPr lang="en-US" sz="2400" dirty="0">
              <a:solidFill>
                <a:srgbClr val="CBAB29"/>
              </a:solidFill>
            </a:endParaRPr>
          </a:p>
        </p:txBody>
      </p:sp>
      <p:cxnSp>
        <p:nvCxnSpPr>
          <p:cNvPr id="26" name="Straight Arrow Connector 25"/>
          <p:cNvCxnSpPr/>
          <p:nvPr/>
        </p:nvCxnSpPr>
        <p:spPr>
          <a:xfrm rot="5400000">
            <a:off x="7307580" y="4914900"/>
            <a:ext cx="3124200" cy="1588"/>
          </a:xfrm>
          <a:prstGeom prst="straightConnector1">
            <a:avLst/>
          </a:prstGeom>
          <a:ln w="38100" cap="flat" cmpd="sng" algn="ctr">
            <a:solidFill>
              <a:srgbClr val="A3A3A3"/>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5400000">
            <a:off x="8437959" y="4730236"/>
            <a:ext cx="890350" cy="369332"/>
          </a:xfrm>
          <a:prstGeom prst="rect">
            <a:avLst/>
          </a:prstGeom>
          <a:solidFill>
            <a:srgbClr val="192837"/>
          </a:solidFill>
        </p:spPr>
        <p:txBody>
          <a:bodyPr wrap="none" rtlCol="0">
            <a:spAutoFit/>
          </a:bodyPr>
          <a:lstStyle/>
          <a:p>
            <a:pPr algn="ctr"/>
            <a:r>
              <a:rPr lang="en-US">
                <a:solidFill>
                  <a:srgbClr val="A3A3A3"/>
                </a:solidFill>
              </a:rPr>
              <a:t>0.45 m</a:t>
            </a:r>
          </a:p>
        </p:txBody>
      </p:sp>
      <p:sp>
        <p:nvSpPr>
          <p:cNvPr id="27" name="Left Arrow 26"/>
          <p:cNvSpPr/>
          <p:nvPr/>
        </p:nvSpPr>
        <p:spPr>
          <a:xfrm>
            <a:off x="6604000" y="406400"/>
            <a:ext cx="685800" cy="457200"/>
          </a:xfrm>
          <a:prstGeom prst="leftArrow">
            <a:avLst>
              <a:gd name="adj1" fmla="val 50000"/>
              <a:gd name="adj2" fmla="val 69444"/>
            </a:avLst>
          </a:prstGeom>
          <a:solidFill>
            <a:srgbClr val="3646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25" name="TextBox 24"/>
          <p:cNvSpPr txBox="1"/>
          <p:nvPr/>
        </p:nvSpPr>
        <p:spPr>
          <a:xfrm>
            <a:off x="7137545" y="150793"/>
            <a:ext cx="1861507" cy="954107"/>
          </a:xfrm>
          <a:prstGeom prst="rect">
            <a:avLst/>
          </a:prstGeom>
          <a:solidFill>
            <a:srgbClr val="36465F"/>
          </a:solidFill>
          <a:ln>
            <a:noFill/>
          </a:ln>
        </p:spPr>
        <p:txBody>
          <a:bodyPr wrap="none" rtlCol="0">
            <a:spAutoFit/>
          </a:bodyPr>
          <a:lstStyle/>
          <a:p>
            <a:pPr algn="ctr"/>
            <a:r>
              <a:rPr lang="en-US" sz="2800">
                <a:solidFill>
                  <a:srgbClr val="FCD635"/>
                </a:solidFill>
                <a:effectLst>
                  <a:outerShdw blurRad="50800" dist="38100" dir="2700000">
                    <a:srgbClr val="000000">
                      <a:alpha val="43000"/>
                    </a:srgbClr>
                  </a:outerShdw>
                </a:effectLst>
              </a:rPr>
              <a:t>coherence</a:t>
            </a:r>
          </a:p>
          <a:p>
            <a:r>
              <a:rPr lang="en-US" sz="2800">
                <a:solidFill>
                  <a:srgbClr val="FCD635"/>
                </a:solidFill>
                <a:effectLst>
                  <a:outerShdw blurRad="50800" dist="38100" dir="2700000">
                    <a:srgbClr val="000000">
                      <a:alpha val="43000"/>
                    </a:srgbClr>
                  </a:outerShdw>
                </a:effectLst>
              </a:rPr>
              <a:t>control</a:t>
            </a:r>
          </a:p>
        </p:txBody>
      </p:sp>
      <p:sp>
        <p:nvSpPr>
          <p:cNvPr id="29" name="Left Arrow 28"/>
          <p:cNvSpPr/>
          <p:nvPr/>
        </p:nvSpPr>
        <p:spPr>
          <a:xfrm rot="10800000">
            <a:off x="7124700" y="5462607"/>
            <a:ext cx="685800" cy="457200"/>
          </a:xfrm>
          <a:prstGeom prst="leftArrow">
            <a:avLst>
              <a:gd name="adj1" fmla="val 50000"/>
              <a:gd name="adj2" fmla="val 69444"/>
            </a:avLst>
          </a:prstGeom>
          <a:solidFill>
            <a:srgbClr val="36465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0" name="TextBox 29"/>
          <p:cNvSpPr txBox="1"/>
          <p:nvPr/>
        </p:nvSpPr>
        <p:spPr>
          <a:xfrm>
            <a:off x="5457725" y="5207000"/>
            <a:ext cx="1741057" cy="954107"/>
          </a:xfrm>
          <a:prstGeom prst="rect">
            <a:avLst/>
          </a:prstGeom>
          <a:solidFill>
            <a:srgbClr val="36465F"/>
          </a:solidFill>
          <a:ln>
            <a:noFill/>
          </a:ln>
        </p:spPr>
        <p:txBody>
          <a:bodyPr wrap="none" rtlCol="0">
            <a:spAutoFit/>
          </a:bodyPr>
          <a:lstStyle/>
          <a:p>
            <a:pPr algn="ctr"/>
            <a:r>
              <a:rPr lang="en-US" sz="2800">
                <a:solidFill>
                  <a:srgbClr val="FCD635"/>
                </a:solidFill>
                <a:effectLst>
                  <a:outerShdw blurRad="50800" dist="38100" dir="2700000">
                    <a:srgbClr val="000000">
                      <a:alpha val="43000"/>
                    </a:srgbClr>
                  </a:outerShdw>
                </a:effectLst>
              </a:rPr>
              <a:t>uniformity</a:t>
            </a:r>
          </a:p>
          <a:p>
            <a:r>
              <a:rPr lang="en-US" sz="2800">
                <a:solidFill>
                  <a:srgbClr val="FCD635"/>
                </a:solidFill>
                <a:effectLst>
                  <a:outerShdw blurRad="50800" dist="38100" dir="2700000">
                    <a:srgbClr val="000000">
                      <a:alpha val="43000"/>
                    </a:srgbClr>
                  </a:outerShdw>
                </a:effectLst>
              </a:rPr>
              <a:t>control</a:t>
            </a:r>
          </a:p>
        </p:txBody>
      </p:sp>
      <p:sp>
        <p:nvSpPr>
          <p:cNvPr id="33" name="TextBox 32"/>
          <p:cNvSpPr txBox="1"/>
          <p:nvPr/>
        </p:nvSpPr>
        <p:spPr>
          <a:xfrm>
            <a:off x="1761238" y="3556000"/>
            <a:ext cx="3517329" cy="615553"/>
          </a:xfrm>
          <a:prstGeom prst="rect">
            <a:avLst/>
          </a:prstGeom>
          <a:solidFill>
            <a:srgbClr val="36465F"/>
          </a:solidFill>
          <a:ln>
            <a:noFill/>
          </a:ln>
        </p:spPr>
        <p:txBody>
          <a:bodyPr wrap="none" lIns="91440" tIns="91440" rIns="91440" bIns="91440" rtlCol="0" anchor="ctr" anchorCtr="0">
            <a:spAutoFit/>
          </a:bodyPr>
          <a:lstStyle/>
          <a:p>
            <a:pPr algn="ctr"/>
            <a:r>
              <a:rPr lang="en-US" sz="2800" i="1">
                <a:solidFill>
                  <a:srgbClr val="FCD635"/>
                </a:solidFill>
                <a:effectLst>
                  <a:outerShdw blurRad="50800" dist="38100" dir="2700000">
                    <a:srgbClr val="000000">
                      <a:alpha val="43000"/>
                    </a:srgbClr>
                  </a:outerShdw>
                </a:effectLst>
              </a:rPr>
              <a:t>two active elements</a:t>
            </a:r>
          </a:p>
        </p:txBody>
      </p:sp>
      <p:pic>
        <p:nvPicPr>
          <p:cNvPr id="38" name="Picture 37" descr="SHARP logo white simple1.png"/>
          <p:cNvPicPr>
            <a:picLocks noChangeAspect="1"/>
          </p:cNvPicPr>
          <p:nvPr/>
        </p:nvPicPr>
        <p:blipFill>
          <a:blip r:embed="rId4"/>
          <a:stretch>
            <a:fillRect/>
          </a:stretch>
        </p:blipFill>
        <p:spPr>
          <a:xfrm>
            <a:off x="2057400" y="2209800"/>
            <a:ext cx="2797176" cy="1143000"/>
          </a:xfrm>
          <a:prstGeom prst="rect">
            <a:avLst/>
          </a:prstGeom>
        </p:spPr>
      </p:pic>
      <p:cxnSp>
        <p:nvCxnSpPr>
          <p:cNvPr id="34" name="Straight Connector 33"/>
          <p:cNvCxnSpPr/>
          <p:nvPr/>
        </p:nvCxnSpPr>
        <p:spPr>
          <a:xfrm>
            <a:off x="8296275" y="6305550"/>
            <a:ext cx="64008" cy="0"/>
          </a:xfrm>
          <a:prstGeom prst="line">
            <a:avLst/>
          </a:prstGeom>
          <a:ln w="38100" cap="flat" cmpd="sng" algn="ctr">
            <a:solidFill>
              <a:srgbClr val="02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SHARP Mirrorcle MA mirror MEMS 20121220-085513-IMG_1396.jpg"/>
          <p:cNvPicPr>
            <a:picLocks noChangeAspect="1"/>
          </p:cNvPicPr>
          <p:nvPr/>
        </p:nvPicPr>
        <p:blipFill>
          <a:blip r:embed="rId3"/>
          <a:stretch>
            <a:fillRect/>
          </a:stretch>
        </p:blipFill>
        <p:spPr>
          <a:xfrm>
            <a:off x="0" y="0"/>
            <a:ext cx="9144000" cy="6858000"/>
          </a:xfrm>
          <a:prstGeom prst="rect">
            <a:avLst/>
          </a:prstGeom>
        </p:spPr>
      </p:pic>
      <p:sp>
        <p:nvSpPr>
          <p:cNvPr id="19" name="TextBox 18"/>
          <p:cNvSpPr txBox="1"/>
          <p:nvPr/>
        </p:nvSpPr>
        <p:spPr>
          <a:xfrm>
            <a:off x="4777826" y="0"/>
            <a:ext cx="4366174" cy="1446550"/>
          </a:xfrm>
          <a:prstGeom prst="rect">
            <a:avLst/>
          </a:prstGeom>
          <a:solidFill>
            <a:schemeClr val="tx1">
              <a:lumMod val="95000"/>
              <a:lumOff val="5000"/>
              <a:alpha val="62000"/>
            </a:schemeClr>
          </a:solidFill>
        </p:spPr>
        <p:txBody>
          <a:bodyPr wrap="none" rtlCol="0">
            <a:spAutoFit/>
          </a:bodyPr>
          <a:lstStyle/>
          <a:p>
            <a:pPr algn="r"/>
            <a:r>
              <a:rPr lang="en-US" sz="4400" b="1" dirty="0" smtClean="0">
                <a:solidFill>
                  <a:schemeClr val="bg1"/>
                </a:solidFill>
              </a:rPr>
              <a:t>SHARP’s 2-axis</a:t>
            </a:r>
          </a:p>
          <a:p>
            <a:pPr algn="r"/>
            <a:r>
              <a:rPr lang="en-US" sz="4400" b="1" dirty="0" smtClean="0">
                <a:solidFill>
                  <a:schemeClr val="bg1"/>
                </a:solidFill>
              </a:rPr>
              <a:t>MEMS mirror</a:t>
            </a:r>
            <a:endParaRPr lang="en-US" sz="4400" b="1" dirty="0">
              <a:solidFill>
                <a:schemeClr val="bg1"/>
              </a:solidFill>
            </a:endParaRPr>
          </a:p>
        </p:txBody>
      </p:sp>
      <p:sp>
        <p:nvSpPr>
          <p:cNvPr id="20" name="TextBox 19"/>
          <p:cNvSpPr txBox="1"/>
          <p:nvPr/>
        </p:nvSpPr>
        <p:spPr>
          <a:xfrm>
            <a:off x="0" y="6285924"/>
            <a:ext cx="4785144" cy="584776"/>
          </a:xfrm>
          <a:prstGeom prst="rect">
            <a:avLst/>
          </a:prstGeom>
          <a:solidFill>
            <a:schemeClr val="tx1">
              <a:lumMod val="95000"/>
              <a:lumOff val="5000"/>
              <a:alpha val="62000"/>
            </a:schemeClr>
          </a:solidFill>
        </p:spPr>
        <p:txBody>
          <a:bodyPr wrap="none" rtlCol="0">
            <a:spAutoFit/>
          </a:bodyPr>
          <a:lstStyle/>
          <a:p>
            <a:r>
              <a:rPr lang="en-US" sz="3200" b="1" i="1" dirty="0" smtClean="0">
                <a:solidFill>
                  <a:srgbClr val="EEE189"/>
                </a:solidFill>
              </a:rPr>
              <a:t>Mirrorcle Technologies</a:t>
            </a:r>
            <a:endParaRPr lang="en-US" sz="3200" b="1" i="1" dirty="0">
              <a:solidFill>
                <a:srgbClr val="EEE189"/>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HARP_MA_IMG_1394_detail.jpg"/>
          <p:cNvPicPr>
            <a:picLocks noChangeAspect="1"/>
          </p:cNvPicPr>
          <p:nvPr/>
        </p:nvPicPr>
        <p:blipFill>
          <a:blip r:embed="rId3"/>
          <a:stretch>
            <a:fillRect/>
          </a:stretch>
        </p:blipFill>
        <p:spPr>
          <a:xfrm>
            <a:off x="0" y="0"/>
            <a:ext cx="9147453" cy="6858000"/>
          </a:xfrm>
          <a:prstGeom prst="rect">
            <a:avLst/>
          </a:prstGeom>
        </p:spPr>
      </p:pic>
      <p:sp>
        <p:nvSpPr>
          <p:cNvPr id="19" name="TextBox 18"/>
          <p:cNvSpPr txBox="1"/>
          <p:nvPr/>
        </p:nvSpPr>
        <p:spPr>
          <a:xfrm>
            <a:off x="4777826" y="0"/>
            <a:ext cx="4366174" cy="1446550"/>
          </a:xfrm>
          <a:prstGeom prst="rect">
            <a:avLst/>
          </a:prstGeom>
          <a:solidFill>
            <a:schemeClr val="tx1">
              <a:lumMod val="95000"/>
              <a:lumOff val="5000"/>
              <a:alpha val="62000"/>
            </a:schemeClr>
          </a:solidFill>
        </p:spPr>
        <p:txBody>
          <a:bodyPr wrap="none" rtlCol="0">
            <a:spAutoFit/>
          </a:bodyPr>
          <a:lstStyle/>
          <a:p>
            <a:pPr algn="r"/>
            <a:r>
              <a:rPr lang="en-US" sz="4400" b="1" dirty="0" smtClean="0">
                <a:solidFill>
                  <a:schemeClr val="bg1"/>
                </a:solidFill>
              </a:rPr>
              <a:t>SHARP’s 2-axis</a:t>
            </a:r>
          </a:p>
          <a:p>
            <a:pPr algn="r"/>
            <a:r>
              <a:rPr lang="en-US" sz="4400" b="1" dirty="0" smtClean="0">
                <a:solidFill>
                  <a:schemeClr val="bg1"/>
                </a:solidFill>
              </a:rPr>
              <a:t>MEMS mirror</a:t>
            </a:r>
            <a:endParaRPr lang="en-US" sz="4400" b="1" dirty="0">
              <a:solidFill>
                <a:schemeClr val="bg1"/>
              </a:solidFill>
            </a:endParaRPr>
          </a:p>
        </p:txBody>
      </p:sp>
      <p:grpSp>
        <p:nvGrpSpPr>
          <p:cNvPr id="2" name="Group 8"/>
          <p:cNvGrpSpPr/>
          <p:nvPr/>
        </p:nvGrpSpPr>
        <p:grpSpPr>
          <a:xfrm>
            <a:off x="2545588" y="6130302"/>
            <a:ext cx="1910436" cy="523220"/>
            <a:chOff x="2545588" y="6130302"/>
            <a:chExt cx="1910436" cy="523220"/>
          </a:xfrm>
        </p:grpSpPr>
        <p:cxnSp>
          <p:nvCxnSpPr>
            <p:cNvPr id="6" name="Straight Connector 5"/>
            <p:cNvCxnSpPr/>
            <p:nvPr/>
          </p:nvCxnSpPr>
          <p:spPr bwMode="auto">
            <a:xfrm rot="663942">
              <a:off x="2545588" y="6234066"/>
              <a:ext cx="766267" cy="0"/>
            </a:xfrm>
            <a:prstGeom prst="line">
              <a:avLst/>
            </a:prstGeom>
            <a:solidFill>
              <a:schemeClr val="accent1"/>
            </a:solidFill>
            <a:ln w="98425" cap="flat" cmpd="sng" algn="ctr">
              <a:solidFill>
                <a:srgbClr val="800000"/>
              </a:solidFill>
              <a:prstDash val="solid"/>
              <a:round/>
              <a:headEnd type="none" w="med" len="med"/>
              <a:tailEnd type="none" w="med" len="med"/>
            </a:ln>
            <a:effectLst/>
          </p:spPr>
        </p:cxnSp>
        <p:sp>
          <p:nvSpPr>
            <p:cNvPr id="7" name="TextBox 6"/>
            <p:cNvSpPr txBox="1"/>
            <p:nvPr/>
          </p:nvSpPr>
          <p:spPr>
            <a:xfrm rot="663942">
              <a:off x="3333351" y="6130302"/>
              <a:ext cx="1122673" cy="523220"/>
            </a:xfrm>
            <a:prstGeom prst="rect">
              <a:avLst/>
            </a:prstGeom>
            <a:noFill/>
          </p:spPr>
          <p:txBody>
            <a:bodyPr wrap="none" rtlCol="0">
              <a:spAutoFit/>
            </a:bodyPr>
            <a:lstStyle/>
            <a:p>
              <a:r>
                <a:rPr lang="en-US" sz="2800" b="1" dirty="0" smtClean="0">
                  <a:solidFill>
                    <a:srgbClr val="800000"/>
                  </a:solidFill>
                </a:rPr>
                <a:t>1 mm</a:t>
              </a:r>
              <a:endParaRPr lang="en-US" sz="2800" b="1" dirty="0">
                <a:solidFill>
                  <a:srgbClr val="800000"/>
                </a:solidFill>
              </a:endParaRPr>
            </a:p>
          </p:txBody>
        </p:sp>
      </p:gr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6" name="Picture 5" descr="SHARP MC Mirror 20121129-152224-20121129-152224-IMG_1119.jpg"/>
          <p:cNvPicPr>
            <a:picLocks noChangeAspect="1"/>
          </p:cNvPicPr>
          <p:nvPr/>
        </p:nvPicPr>
        <p:blipFill>
          <a:blip r:embed="rId3"/>
          <a:stretch>
            <a:fillRect/>
          </a:stretch>
        </p:blipFill>
        <p:spPr>
          <a:xfrm>
            <a:off x="685800" y="0"/>
            <a:ext cx="7727324" cy="6858000"/>
          </a:xfrm>
          <a:prstGeom prst="rect">
            <a:avLst/>
          </a:prstGeom>
        </p:spPr>
      </p:pic>
      <p:sp>
        <p:nvSpPr>
          <p:cNvPr id="25" name="TextBox 24"/>
          <p:cNvSpPr txBox="1"/>
          <p:nvPr/>
        </p:nvSpPr>
        <p:spPr>
          <a:xfrm>
            <a:off x="673100" y="5572661"/>
            <a:ext cx="2877711" cy="1323439"/>
          </a:xfrm>
          <a:prstGeom prst="rect">
            <a:avLst/>
          </a:prstGeom>
          <a:solidFill>
            <a:schemeClr val="tx1">
              <a:alpha val="59000"/>
            </a:schemeClr>
          </a:solidFill>
        </p:spPr>
        <p:txBody>
          <a:bodyPr wrap="none" rtlCol="0">
            <a:spAutoFit/>
          </a:bodyPr>
          <a:lstStyle/>
          <a:p>
            <a:r>
              <a:rPr lang="en-US" sz="4000" b="1" dirty="0" smtClean="0">
                <a:solidFill>
                  <a:schemeClr val="bg1"/>
                </a:solidFill>
              </a:rPr>
              <a:t>SHARP</a:t>
            </a:r>
          </a:p>
          <a:p>
            <a:r>
              <a:rPr lang="en-US" sz="4000" b="1" dirty="0" smtClean="0">
                <a:solidFill>
                  <a:schemeClr val="bg1"/>
                </a:solidFill>
              </a:rPr>
              <a:t>Condenser</a:t>
            </a:r>
            <a:endParaRPr lang="en-US" sz="4000" b="1" dirty="0">
              <a:solidFill>
                <a:schemeClr val="bg1"/>
              </a:solidFill>
            </a:endParaRPr>
          </a:p>
        </p:txBody>
      </p:sp>
      <p:sp>
        <p:nvSpPr>
          <p:cNvPr id="7" name="TextBox 6"/>
          <p:cNvSpPr txBox="1"/>
          <p:nvPr/>
        </p:nvSpPr>
        <p:spPr>
          <a:xfrm>
            <a:off x="5715000" y="6224369"/>
            <a:ext cx="2702143" cy="646331"/>
          </a:xfrm>
          <a:prstGeom prst="rect">
            <a:avLst/>
          </a:prstGeom>
          <a:solidFill>
            <a:schemeClr val="tx1">
              <a:alpha val="59000"/>
            </a:schemeClr>
          </a:solidFill>
        </p:spPr>
        <p:txBody>
          <a:bodyPr wrap="none" rtlCol="0">
            <a:spAutoFit/>
          </a:bodyPr>
          <a:lstStyle/>
          <a:p>
            <a:pPr algn="ctr"/>
            <a:r>
              <a:rPr lang="en-US" sz="3600" b="1" i="1" dirty="0" smtClean="0">
                <a:solidFill>
                  <a:schemeClr val="bg1"/>
                </a:solidFill>
              </a:rPr>
              <a:t>L-3 Tinsley</a:t>
            </a:r>
            <a:endParaRPr lang="en-US" sz="3600" b="1" i="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pic>
        <p:nvPicPr>
          <p:cNvPr id="4" name="Picture 3" descr="AIT_Final_Image_2012_09_21full_1024px.jpg"/>
          <p:cNvPicPr>
            <a:picLocks noChangeAspect="1"/>
          </p:cNvPicPr>
          <p:nvPr/>
        </p:nvPicPr>
        <p:blipFill>
          <a:blip r:embed="rId4"/>
          <a:stretch>
            <a:fillRect/>
          </a:stretch>
        </p:blipFill>
        <p:spPr>
          <a:xfrm>
            <a:off x="0" y="234950"/>
            <a:ext cx="9144000" cy="6089650"/>
          </a:xfrm>
          <a:prstGeom prst="rect">
            <a:avLst/>
          </a:prstGeom>
        </p:spPr>
      </p:pic>
      <p:sp>
        <p:nvSpPr>
          <p:cNvPr id="5" name="TextBox 4"/>
          <p:cNvSpPr txBox="1"/>
          <p:nvPr/>
        </p:nvSpPr>
        <p:spPr>
          <a:xfrm>
            <a:off x="0" y="0"/>
            <a:ext cx="1360889" cy="923330"/>
          </a:xfrm>
          <a:prstGeom prst="rect">
            <a:avLst/>
          </a:prstGeom>
          <a:solidFill>
            <a:srgbClr val="000000"/>
          </a:solidFill>
        </p:spPr>
        <p:txBody>
          <a:bodyPr wrap="none" lIns="182880" tIns="91440" rIns="182880" bIns="91440" rtlCol="0">
            <a:spAutoFit/>
          </a:bodyPr>
          <a:lstStyle/>
          <a:p>
            <a:r>
              <a:rPr lang="en-US" sz="4800" b="1">
                <a:solidFill>
                  <a:srgbClr val="FE9F84"/>
                </a:solidFill>
                <a:latin typeface="Helvetica"/>
                <a:cs typeface="Helvetica"/>
              </a:rPr>
              <a:t>AIT</a:t>
            </a:r>
          </a:p>
        </p:txBody>
      </p:sp>
      <p:sp>
        <p:nvSpPr>
          <p:cNvPr id="6" name="TextBox 5"/>
          <p:cNvSpPr txBox="1"/>
          <p:nvPr/>
        </p:nvSpPr>
        <p:spPr>
          <a:xfrm>
            <a:off x="3441700" y="6311900"/>
            <a:ext cx="2268529" cy="523220"/>
          </a:xfrm>
          <a:prstGeom prst="rect">
            <a:avLst/>
          </a:prstGeom>
          <a:noFill/>
        </p:spPr>
        <p:txBody>
          <a:bodyPr wrap="none" rtlCol="0">
            <a:spAutoFit/>
          </a:bodyPr>
          <a:lstStyle/>
          <a:p>
            <a:pPr algn="ctr"/>
            <a:r>
              <a:rPr lang="en-US" sz="2800" b="1" i="1">
                <a:solidFill>
                  <a:srgbClr val="FE9F84"/>
                </a:solidFill>
                <a:latin typeface="Helvetica"/>
                <a:cs typeface="Helvetica"/>
              </a:rPr>
              <a:t>2004 – 2012</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0" name="Picture 9" descr="SHARP MC Mirror gluing 20121129-153104-20121129-153104-IMG_1138.jpg"/>
          <p:cNvPicPr>
            <a:picLocks noChangeAspect="1"/>
          </p:cNvPicPr>
          <p:nvPr/>
        </p:nvPicPr>
        <p:blipFill>
          <a:blip r:embed="rId3"/>
          <a:srcRect l="21459" t="6024" b="13425"/>
          <a:stretch>
            <a:fillRect/>
          </a:stretch>
        </p:blipFill>
        <p:spPr>
          <a:xfrm>
            <a:off x="1524000" y="0"/>
            <a:ext cx="5334000" cy="6858000"/>
          </a:xfrm>
          <a:prstGeom prst="rect">
            <a:avLst/>
          </a:prstGeo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sp>
        <p:nvSpPr>
          <p:cNvPr id="6" name="Rectangle 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25400"/>
            <a:ext cx="8062363" cy="584776"/>
          </a:xfrm>
          <a:prstGeom prst="rect">
            <a:avLst/>
          </a:prstGeom>
          <a:noFill/>
        </p:spPr>
        <p:txBody>
          <a:bodyPr wrap="none" rtlCol="0">
            <a:spAutoFit/>
          </a:bodyPr>
          <a:lstStyle/>
          <a:p>
            <a:r>
              <a:rPr lang="en-US" sz="3200" b="1" dirty="0" smtClean="0">
                <a:solidFill>
                  <a:schemeClr val="bg1"/>
                </a:solidFill>
              </a:rPr>
              <a:t>Users’ illumination pupil-fill preferences</a:t>
            </a:r>
            <a:endParaRPr lang="en-US" sz="3200" i="1" dirty="0">
              <a:solidFill>
                <a:schemeClr val="bg1"/>
              </a:solidFill>
            </a:endParaRPr>
          </a:p>
        </p:txBody>
      </p:sp>
      <p:grpSp>
        <p:nvGrpSpPr>
          <p:cNvPr id="2" name="Group 30"/>
          <p:cNvGrpSpPr/>
          <p:nvPr/>
        </p:nvGrpSpPr>
        <p:grpSpPr>
          <a:xfrm>
            <a:off x="190500" y="914400"/>
            <a:ext cx="8748997" cy="1570892"/>
            <a:chOff x="190500" y="914400"/>
            <a:chExt cx="8748997" cy="1570892"/>
          </a:xfrm>
        </p:grpSpPr>
        <p:pic>
          <p:nvPicPr>
            <p:cNvPr id="9" name="Picture 8" descr="00.png"/>
            <p:cNvPicPr>
              <a:picLocks noChangeAspect="1"/>
            </p:cNvPicPr>
            <p:nvPr/>
          </p:nvPicPr>
          <p:blipFill>
            <a:blip r:embed="rId4"/>
            <a:stretch>
              <a:fillRect/>
            </a:stretch>
          </p:blipFill>
          <p:spPr>
            <a:xfrm>
              <a:off x="190500" y="914400"/>
              <a:ext cx="1570892" cy="1570892"/>
            </a:xfrm>
            <a:prstGeom prst="rect">
              <a:avLst/>
            </a:prstGeom>
          </p:spPr>
        </p:pic>
        <p:pic>
          <p:nvPicPr>
            <p:cNvPr id="16" name="Picture 15" descr="05.png"/>
            <p:cNvPicPr>
              <a:picLocks noChangeAspect="1"/>
            </p:cNvPicPr>
            <p:nvPr/>
          </p:nvPicPr>
          <p:blipFill>
            <a:blip r:embed="rId5"/>
            <a:stretch>
              <a:fillRect/>
            </a:stretch>
          </p:blipFill>
          <p:spPr>
            <a:xfrm>
              <a:off x="1985026" y="914400"/>
              <a:ext cx="1570892" cy="1570892"/>
            </a:xfrm>
            <a:prstGeom prst="rect">
              <a:avLst/>
            </a:prstGeom>
          </p:spPr>
        </p:pic>
        <p:pic>
          <p:nvPicPr>
            <p:cNvPr id="19" name="Picture 18" descr="08.png"/>
            <p:cNvPicPr>
              <a:picLocks noChangeAspect="1"/>
            </p:cNvPicPr>
            <p:nvPr/>
          </p:nvPicPr>
          <p:blipFill>
            <a:blip r:embed="rId6"/>
            <a:stretch>
              <a:fillRect/>
            </a:stretch>
          </p:blipFill>
          <p:spPr>
            <a:xfrm>
              <a:off x="3779552" y="914400"/>
              <a:ext cx="1570892" cy="1570892"/>
            </a:xfrm>
            <a:prstGeom prst="rect">
              <a:avLst/>
            </a:prstGeom>
          </p:spPr>
        </p:pic>
        <p:pic>
          <p:nvPicPr>
            <p:cNvPr id="20" name="Picture 19" descr="09.png"/>
            <p:cNvPicPr>
              <a:picLocks noChangeAspect="1"/>
            </p:cNvPicPr>
            <p:nvPr/>
          </p:nvPicPr>
          <p:blipFill>
            <a:blip r:embed="rId7"/>
            <a:stretch>
              <a:fillRect/>
            </a:stretch>
          </p:blipFill>
          <p:spPr>
            <a:xfrm>
              <a:off x="5574079" y="914400"/>
              <a:ext cx="1570892" cy="1570892"/>
            </a:xfrm>
            <a:prstGeom prst="rect">
              <a:avLst/>
            </a:prstGeom>
          </p:spPr>
        </p:pic>
        <p:pic>
          <p:nvPicPr>
            <p:cNvPr id="21" name="Picture 20" descr="10.png"/>
            <p:cNvPicPr>
              <a:picLocks noChangeAspect="1"/>
            </p:cNvPicPr>
            <p:nvPr/>
          </p:nvPicPr>
          <p:blipFill>
            <a:blip r:embed="rId8"/>
            <a:stretch>
              <a:fillRect/>
            </a:stretch>
          </p:blipFill>
          <p:spPr>
            <a:xfrm>
              <a:off x="7368605" y="914400"/>
              <a:ext cx="1570892" cy="1570892"/>
            </a:xfrm>
            <a:prstGeom prst="rect">
              <a:avLst/>
            </a:prstGeom>
          </p:spPr>
        </p:pic>
      </p:grpSp>
      <p:grpSp>
        <p:nvGrpSpPr>
          <p:cNvPr id="3" name="Group 28"/>
          <p:cNvGrpSpPr/>
          <p:nvPr/>
        </p:nvGrpSpPr>
        <p:grpSpPr>
          <a:xfrm>
            <a:off x="190500" y="4829908"/>
            <a:ext cx="6954471" cy="1570892"/>
            <a:chOff x="190500" y="4829908"/>
            <a:chExt cx="6954471" cy="1570892"/>
          </a:xfrm>
        </p:grpSpPr>
        <p:pic>
          <p:nvPicPr>
            <p:cNvPr id="14" name="Picture 13" descr="04.png"/>
            <p:cNvPicPr>
              <a:picLocks noChangeAspect="1"/>
            </p:cNvPicPr>
            <p:nvPr/>
          </p:nvPicPr>
          <p:blipFill>
            <a:blip r:embed="rId9"/>
            <a:stretch>
              <a:fillRect/>
            </a:stretch>
          </p:blipFill>
          <p:spPr>
            <a:xfrm>
              <a:off x="3779552" y="4829908"/>
              <a:ext cx="1570892" cy="1570892"/>
            </a:xfrm>
            <a:prstGeom prst="rect">
              <a:avLst/>
            </a:prstGeom>
          </p:spPr>
        </p:pic>
        <p:pic>
          <p:nvPicPr>
            <p:cNvPr id="17" name="Picture 16" descr="06.png"/>
            <p:cNvPicPr>
              <a:picLocks noChangeAspect="1"/>
            </p:cNvPicPr>
            <p:nvPr/>
          </p:nvPicPr>
          <p:blipFill>
            <a:blip r:embed="rId10"/>
            <a:stretch>
              <a:fillRect/>
            </a:stretch>
          </p:blipFill>
          <p:spPr>
            <a:xfrm>
              <a:off x="5574079" y="4829908"/>
              <a:ext cx="1570892" cy="1570892"/>
            </a:xfrm>
            <a:prstGeom prst="rect">
              <a:avLst/>
            </a:prstGeom>
          </p:spPr>
        </p:pic>
        <p:pic>
          <p:nvPicPr>
            <p:cNvPr id="22" name="Picture 21" descr="11.png"/>
            <p:cNvPicPr>
              <a:picLocks noChangeAspect="1"/>
            </p:cNvPicPr>
            <p:nvPr/>
          </p:nvPicPr>
          <p:blipFill>
            <a:blip r:embed="rId11"/>
            <a:stretch>
              <a:fillRect/>
            </a:stretch>
          </p:blipFill>
          <p:spPr>
            <a:xfrm>
              <a:off x="1985026" y="4829908"/>
              <a:ext cx="1570892" cy="1570892"/>
            </a:xfrm>
            <a:prstGeom prst="rect">
              <a:avLst/>
            </a:prstGeom>
          </p:spPr>
        </p:pic>
        <p:pic>
          <p:nvPicPr>
            <p:cNvPr id="23" name="Picture 22" descr="12.png"/>
            <p:cNvPicPr>
              <a:picLocks noChangeAspect="1"/>
            </p:cNvPicPr>
            <p:nvPr/>
          </p:nvPicPr>
          <p:blipFill>
            <a:blip r:embed="rId12"/>
            <a:stretch>
              <a:fillRect/>
            </a:stretch>
          </p:blipFill>
          <p:spPr>
            <a:xfrm>
              <a:off x="190500" y="4829908"/>
              <a:ext cx="1570892" cy="1570892"/>
            </a:xfrm>
            <a:prstGeom prst="rect">
              <a:avLst/>
            </a:prstGeom>
          </p:spPr>
        </p:pic>
      </p:grpSp>
      <p:grpSp>
        <p:nvGrpSpPr>
          <p:cNvPr id="4" name="Group 29"/>
          <p:cNvGrpSpPr/>
          <p:nvPr/>
        </p:nvGrpSpPr>
        <p:grpSpPr>
          <a:xfrm>
            <a:off x="190500" y="2872154"/>
            <a:ext cx="8748997" cy="1570892"/>
            <a:chOff x="190500" y="2747108"/>
            <a:chExt cx="8748997" cy="1570892"/>
          </a:xfrm>
        </p:grpSpPr>
        <p:pic>
          <p:nvPicPr>
            <p:cNvPr id="11" name="Picture 10" descr="01.png"/>
            <p:cNvPicPr>
              <a:picLocks noChangeAspect="1"/>
            </p:cNvPicPr>
            <p:nvPr/>
          </p:nvPicPr>
          <p:blipFill>
            <a:blip r:embed="rId13"/>
            <a:stretch>
              <a:fillRect/>
            </a:stretch>
          </p:blipFill>
          <p:spPr>
            <a:xfrm>
              <a:off x="190500" y="2747108"/>
              <a:ext cx="1570892" cy="1570892"/>
            </a:xfrm>
            <a:prstGeom prst="rect">
              <a:avLst/>
            </a:prstGeom>
          </p:spPr>
        </p:pic>
        <p:pic>
          <p:nvPicPr>
            <p:cNvPr id="12" name="Picture 11" descr="02.png"/>
            <p:cNvPicPr>
              <a:picLocks noChangeAspect="1"/>
            </p:cNvPicPr>
            <p:nvPr/>
          </p:nvPicPr>
          <p:blipFill>
            <a:blip r:embed="rId14"/>
            <a:stretch>
              <a:fillRect/>
            </a:stretch>
          </p:blipFill>
          <p:spPr>
            <a:xfrm>
              <a:off x="1985026" y="2747108"/>
              <a:ext cx="1570892" cy="1570892"/>
            </a:xfrm>
            <a:prstGeom prst="rect">
              <a:avLst/>
            </a:prstGeom>
          </p:spPr>
        </p:pic>
        <p:pic>
          <p:nvPicPr>
            <p:cNvPr id="13" name="Picture 12" descr="03.png"/>
            <p:cNvPicPr>
              <a:picLocks noChangeAspect="1"/>
            </p:cNvPicPr>
            <p:nvPr/>
          </p:nvPicPr>
          <p:blipFill>
            <a:blip r:embed="rId15"/>
            <a:stretch>
              <a:fillRect/>
            </a:stretch>
          </p:blipFill>
          <p:spPr>
            <a:xfrm>
              <a:off x="3779552" y="2747108"/>
              <a:ext cx="1570892" cy="1570892"/>
            </a:xfrm>
            <a:prstGeom prst="rect">
              <a:avLst/>
            </a:prstGeom>
          </p:spPr>
        </p:pic>
        <p:pic>
          <p:nvPicPr>
            <p:cNvPr id="24" name="Picture 23" descr="13.png"/>
            <p:cNvPicPr>
              <a:picLocks noChangeAspect="1"/>
            </p:cNvPicPr>
            <p:nvPr/>
          </p:nvPicPr>
          <p:blipFill>
            <a:blip r:embed="rId16"/>
            <a:stretch>
              <a:fillRect/>
            </a:stretch>
          </p:blipFill>
          <p:spPr>
            <a:xfrm>
              <a:off x="5574079" y="2747108"/>
              <a:ext cx="1570892" cy="1570892"/>
            </a:xfrm>
            <a:prstGeom prst="rect">
              <a:avLst/>
            </a:prstGeom>
          </p:spPr>
        </p:pic>
        <p:pic>
          <p:nvPicPr>
            <p:cNvPr id="25" name="Picture 24" descr="14.png"/>
            <p:cNvPicPr>
              <a:picLocks noChangeAspect="1"/>
            </p:cNvPicPr>
            <p:nvPr/>
          </p:nvPicPr>
          <p:blipFill>
            <a:blip r:embed="rId17"/>
            <a:stretch>
              <a:fillRect/>
            </a:stretch>
          </p:blipFill>
          <p:spPr>
            <a:xfrm>
              <a:off x="7368605" y="2747108"/>
              <a:ext cx="1570892" cy="1570892"/>
            </a:xfrm>
            <a:prstGeom prst="rect">
              <a:avLst/>
            </a:prstGeom>
          </p:spPr>
        </p:pic>
      </p:gr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RP_Pupil_01_full.png"/>
          <p:cNvPicPr>
            <a:picLocks noChangeAspect="1"/>
          </p:cNvPicPr>
          <p:nvPr/>
        </p:nvPicPr>
        <p:blipFill>
          <a:blip r:embed="rId3"/>
          <a:stretch>
            <a:fillRect/>
          </a:stretch>
        </p:blipFill>
        <p:spPr>
          <a:xfrm>
            <a:off x="628192" y="658798"/>
            <a:ext cx="7912101" cy="5537200"/>
          </a:xfrm>
          <a:prstGeom prst="rect">
            <a:avLst/>
          </a:prstGeom>
          <a:ln>
            <a:noFill/>
          </a:ln>
        </p:spPr>
      </p:pic>
      <p:sp>
        <p:nvSpPr>
          <p:cNvPr id="6" name="TextBox 5"/>
          <p:cNvSpPr txBox="1"/>
          <p:nvPr/>
        </p:nvSpPr>
        <p:spPr>
          <a:xfrm>
            <a:off x="76200" y="76200"/>
            <a:ext cx="3813865" cy="584776"/>
          </a:xfrm>
          <a:prstGeom prst="rect">
            <a:avLst/>
          </a:prstGeom>
          <a:noFill/>
        </p:spPr>
        <p:txBody>
          <a:bodyPr wrap="none" rtlCol="0">
            <a:spAutoFit/>
          </a:bodyPr>
          <a:lstStyle/>
          <a:p>
            <a:r>
              <a:rPr lang="en-US" sz="3200" b="1" dirty="0" smtClean="0">
                <a:solidFill>
                  <a:srgbClr val="FFFFFF"/>
                </a:solidFill>
              </a:rPr>
              <a:t>SHARP condenser</a:t>
            </a:r>
            <a:endParaRPr lang="en-US" sz="3200" b="1" dirty="0">
              <a:solidFill>
                <a:srgbClr val="FFFFFF"/>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RP_Pupil_01_full.png"/>
          <p:cNvPicPr>
            <a:picLocks noChangeAspect="1"/>
          </p:cNvPicPr>
          <p:nvPr/>
        </p:nvPicPr>
        <p:blipFill>
          <a:blip r:embed="rId3"/>
          <a:stretch>
            <a:fillRect/>
          </a:stretch>
        </p:blipFill>
        <p:spPr>
          <a:xfrm>
            <a:off x="628192" y="658798"/>
            <a:ext cx="7912101" cy="5537200"/>
          </a:xfrm>
          <a:prstGeom prst="rect">
            <a:avLst/>
          </a:prstGeom>
        </p:spPr>
      </p:pic>
      <p:sp>
        <p:nvSpPr>
          <p:cNvPr id="28" name="Oval 27"/>
          <p:cNvSpPr/>
          <p:nvPr/>
        </p:nvSpPr>
        <p:spPr>
          <a:xfrm>
            <a:off x="3568474" y="3446661"/>
            <a:ext cx="2019526" cy="2019526"/>
          </a:xfrm>
          <a:prstGeom prst="ellipse">
            <a:avLst/>
          </a:prstGeom>
          <a:solidFill>
            <a:srgbClr val="F129FF">
              <a:alpha val="75000"/>
            </a:srgbClr>
          </a:solidFill>
          <a:ln w="1016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625211" y="3937000"/>
            <a:ext cx="1890261" cy="954107"/>
          </a:xfrm>
          <a:prstGeom prst="rect">
            <a:avLst/>
          </a:prstGeom>
          <a:noFill/>
          <a:effectLst/>
        </p:spPr>
        <p:txBody>
          <a:bodyPr wrap="none" rtlCol="0">
            <a:spAutoFit/>
          </a:bodyPr>
          <a:lstStyle/>
          <a:p>
            <a:pPr algn="ctr"/>
            <a:r>
              <a:rPr lang="en-US" sz="2800" b="1" dirty="0" smtClean="0">
                <a:latin typeface="Arial"/>
                <a:cs typeface="Arial"/>
              </a:rPr>
              <a:t>6° CRA</a:t>
            </a:r>
          </a:p>
          <a:p>
            <a:pPr algn="r"/>
            <a:r>
              <a:rPr lang="en-US" sz="2800" b="1" dirty="0" smtClean="0">
                <a:latin typeface="Arial"/>
                <a:cs typeface="Arial"/>
              </a:rPr>
              <a:t>0.35 4xNA</a:t>
            </a:r>
            <a:endParaRPr lang="en-US" sz="2800" b="1" dirty="0">
              <a:latin typeface="Arial"/>
              <a:cs typeface="Arial"/>
            </a:endParaRPr>
          </a:p>
        </p:txBody>
      </p:sp>
      <p:sp>
        <p:nvSpPr>
          <p:cNvPr id="7" name="TextBox 6"/>
          <p:cNvSpPr txBox="1"/>
          <p:nvPr/>
        </p:nvSpPr>
        <p:spPr>
          <a:xfrm>
            <a:off x="76200" y="76200"/>
            <a:ext cx="3813865" cy="584776"/>
          </a:xfrm>
          <a:prstGeom prst="rect">
            <a:avLst/>
          </a:prstGeom>
          <a:noFill/>
        </p:spPr>
        <p:txBody>
          <a:bodyPr wrap="none" rtlCol="0">
            <a:spAutoFit/>
          </a:bodyPr>
          <a:lstStyle/>
          <a:p>
            <a:r>
              <a:rPr lang="en-US" sz="3200" b="1" dirty="0" smtClean="0">
                <a:solidFill>
                  <a:srgbClr val="FFFFFF"/>
                </a:solidFill>
              </a:rPr>
              <a:t>SHARP condenser</a:t>
            </a:r>
            <a:endParaRPr lang="en-US" sz="3200" b="1"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RP_Pupil_01_full.png"/>
          <p:cNvPicPr>
            <a:picLocks noChangeAspect="1"/>
          </p:cNvPicPr>
          <p:nvPr/>
        </p:nvPicPr>
        <p:blipFill>
          <a:blip r:embed="rId3"/>
          <a:stretch>
            <a:fillRect/>
          </a:stretch>
        </p:blipFill>
        <p:spPr>
          <a:xfrm>
            <a:off x="628192" y="658798"/>
            <a:ext cx="7912101" cy="5537200"/>
          </a:xfrm>
          <a:prstGeom prst="rect">
            <a:avLst/>
          </a:prstGeom>
        </p:spPr>
      </p:pic>
      <p:sp>
        <p:nvSpPr>
          <p:cNvPr id="36" name="Oval 35"/>
          <p:cNvSpPr/>
          <p:nvPr/>
        </p:nvSpPr>
        <p:spPr>
          <a:xfrm>
            <a:off x="3005373" y="2298700"/>
            <a:ext cx="3145728" cy="3145728"/>
          </a:xfrm>
          <a:prstGeom prst="ellipse">
            <a:avLst/>
          </a:prstGeom>
          <a:solidFill>
            <a:srgbClr val="F129FF">
              <a:alpha val="75000"/>
            </a:srgbClr>
          </a:solidFill>
          <a:ln w="1016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3625211" y="3441700"/>
            <a:ext cx="1890261" cy="954107"/>
          </a:xfrm>
          <a:prstGeom prst="rect">
            <a:avLst/>
          </a:prstGeom>
          <a:noFill/>
          <a:effectLst/>
        </p:spPr>
        <p:txBody>
          <a:bodyPr wrap="none" rtlCol="0">
            <a:spAutoFit/>
          </a:bodyPr>
          <a:lstStyle/>
          <a:p>
            <a:pPr algn="ctr"/>
            <a:r>
              <a:rPr lang="en-US" sz="2800" b="1" dirty="0" smtClean="0">
                <a:latin typeface="Arial"/>
                <a:cs typeface="Arial"/>
              </a:rPr>
              <a:t>8° CRA</a:t>
            </a:r>
          </a:p>
          <a:p>
            <a:pPr algn="r"/>
            <a:r>
              <a:rPr lang="en-US" sz="2800" b="1" dirty="0" smtClean="0">
                <a:latin typeface="Arial"/>
                <a:cs typeface="Arial"/>
              </a:rPr>
              <a:t>0.50 4xNA</a:t>
            </a:r>
            <a:endParaRPr lang="en-US" sz="2800" b="1" dirty="0">
              <a:latin typeface="Arial"/>
              <a:cs typeface="Arial"/>
            </a:endParaRPr>
          </a:p>
        </p:txBody>
      </p:sp>
      <p:sp>
        <p:nvSpPr>
          <p:cNvPr id="7" name="TextBox 6"/>
          <p:cNvSpPr txBox="1"/>
          <p:nvPr/>
        </p:nvSpPr>
        <p:spPr>
          <a:xfrm>
            <a:off x="76200" y="76200"/>
            <a:ext cx="3813865" cy="584776"/>
          </a:xfrm>
          <a:prstGeom prst="rect">
            <a:avLst/>
          </a:prstGeom>
          <a:noFill/>
        </p:spPr>
        <p:txBody>
          <a:bodyPr wrap="none" rtlCol="0">
            <a:spAutoFit/>
          </a:bodyPr>
          <a:lstStyle/>
          <a:p>
            <a:r>
              <a:rPr lang="en-US" sz="3200" b="1" dirty="0" smtClean="0">
                <a:solidFill>
                  <a:srgbClr val="FFFFFF"/>
                </a:solidFill>
              </a:rPr>
              <a:t>SHARP condenser</a:t>
            </a:r>
            <a:endParaRPr lang="en-US" sz="3200" b="1"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HARP_Pupil_01_full.png"/>
          <p:cNvPicPr>
            <a:picLocks noChangeAspect="1"/>
          </p:cNvPicPr>
          <p:nvPr/>
        </p:nvPicPr>
        <p:blipFill>
          <a:blip r:embed="rId3"/>
          <a:stretch>
            <a:fillRect/>
          </a:stretch>
        </p:blipFill>
        <p:spPr>
          <a:xfrm>
            <a:off x="628192" y="658798"/>
            <a:ext cx="7912101" cy="5537200"/>
          </a:xfrm>
          <a:prstGeom prst="rect">
            <a:avLst/>
          </a:prstGeom>
        </p:spPr>
      </p:pic>
      <p:sp>
        <p:nvSpPr>
          <p:cNvPr id="37" name="Oval 36"/>
          <p:cNvSpPr/>
          <p:nvPr/>
        </p:nvSpPr>
        <p:spPr>
          <a:xfrm>
            <a:off x="2451338" y="1206500"/>
            <a:ext cx="4253798" cy="4253798"/>
          </a:xfrm>
          <a:prstGeom prst="ellipse">
            <a:avLst/>
          </a:prstGeom>
          <a:solidFill>
            <a:srgbClr val="F129FF">
              <a:alpha val="75000"/>
            </a:srgbClr>
          </a:solidFill>
          <a:ln w="10160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3526501" y="2843193"/>
            <a:ext cx="2087681" cy="954107"/>
          </a:xfrm>
          <a:prstGeom prst="rect">
            <a:avLst/>
          </a:prstGeom>
          <a:noFill/>
          <a:effectLst/>
        </p:spPr>
        <p:txBody>
          <a:bodyPr wrap="none" rtlCol="0">
            <a:spAutoFit/>
          </a:bodyPr>
          <a:lstStyle/>
          <a:p>
            <a:pPr algn="ctr"/>
            <a:r>
              <a:rPr lang="en-US" sz="2800" b="1" dirty="0" smtClean="0">
                <a:latin typeface="Arial"/>
                <a:cs typeface="Arial"/>
              </a:rPr>
              <a:t>10° CRA</a:t>
            </a:r>
          </a:p>
          <a:p>
            <a:pPr algn="r"/>
            <a:r>
              <a:rPr lang="en-US" sz="2800" b="1" dirty="0" smtClean="0">
                <a:latin typeface="Arial"/>
                <a:cs typeface="Arial"/>
              </a:rPr>
              <a:t>0.625 4xNA</a:t>
            </a:r>
            <a:endParaRPr lang="en-US" sz="2800" b="1" dirty="0">
              <a:latin typeface="Arial"/>
              <a:cs typeface="Arial"/>
            </a:endParaRPr>
          </a:p>
        </p:txBody>
      </p:sp>
      <p:sp>
        <p:nvSpPr>
          <p:cNvPr id="7" name="TextBox 6"/>
          <p:cNvSpPr txBox="1"/>
          <p:nvPr/>
        </p:nvSpPr>
        <p:spPr>
          <a:xfrm>
            <a:off x="76200" y="76200"/>
            <a:ext cx="3813865" cy="584776"/>
          </a:xfrm>
          <a:prstGeom prst="rect">
            <a:avLst/>
          </a:prstGeom>
          <a:noFill/>
        </p:spPr>
        <p:txBody>
          <a:bodyPr wrap="none" rtlCol="0">
            <a:spAutoFit/>
          </a:bodyPr>
          <a:lstStyle/>
          <a:p>
            <a:r>
              <a:rPr lang="en-US" sz="3200" b="1" dirty="0" smtClean="0">
                <a:solidFill>
                  <a:srgbClr val="FFFFFF"/>
                </a:solidFill>
              </a:rPr>
              <a:t>SHARP condenser</a:t>
            </a:r>
            <a:endParaRPr lang="en-US" sz="3200" b="1" dirty="0">
              <a:solidFill>
                <a:srgbClr val="FFFFFF"/>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 name="Picture 46" descr="A_PFM-130516-0015-0002.jpg"/>
          <p:cNvPicPr>
            <a:picLocks noChangeAspect="1"/>
          </p:cNvPicPr>
          <p:nvPr/>
        </p:nvPicPr>
        <p:blipFill>
          <a:blip r:embed="rId3"/>
          <a:stretch>
            <a:fillRect/>
          </a:stretch>
        </p:blipFill>
        <p:spPr>
          <a:xfrm>
            <a:off x="0" y="476250"/>
            <a:ext cx="9144000" cy="638175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sp>
        <p:nvSpPr>
          <p:cNvPr id="48" name="Rectangle 47"/>
          <p:cNvSpPr/>
          <p:nvPr/>
        </p:nvSpPr>
        <p:spPr>
          <a:xfrm>
            <a:off x="2738692" y="660400"/>
            <a:ext cx="3715430" cy="954107"/>
          </a:xfrm>
          <a:prstGeom prst="rect">
            <a:avLst/>
          </a:prstGeom>
        </p:spPr>
        <p:txBody>
          <a:bodyPr wrap="none">
            <a:spAutoFit/>
          </a:bodyPr>
          <a:lstStyle/>
          <a:p>
            <a:pPr algn="ctr"/>
            <a:r>
              <a:rPr lang="en-US" sz="2800" b="1">
                <a:solidFill>
                  <a:srgbClr val="D69313"/>
                </a:solidFill>
              </a:rPr>
              <a:t>filling the illuminator</a:t>
            </a:r>
          </a:p>
          <a:p>
            <a:pPr algn="ctr"/>
            <a:r>
              <a:rPr lang="en-US" sz="2800" b="1">
                <a:solidFill>
                  <a:srgbClr val="FFFFFF"/>
                </a:solidFill>
              </a:rPr>
              <a:t>LISSAJOUS</a:t>
            </a:r>
            <a:endParaRPr lang="en-US" sz="2800" b="1">
              <a:solidFill>
                <a:srgbClr val="FFFFFF"/>
              </a:solidFill>
              <a:latin typeface="Arial"/>
              <a:cs typeface="Arial"/>
            </a:endParaRPr>
          </a:p>
        </p:txBody>
      </p:sp>
      <p:pic>
        <p:nvPicPr>
          <p:cNvPr id="11" name="Picture 10"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04.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606118" y="660400"/>
            <a:ext cx="3980577"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0.8-σ   </a:t>
            </a:r>
            <a:r>
              <a:rPr lang="en-US" sz="2800" b="1">
                <a:solidFill>
                  <a:srgbClr val="8AA5D5"/>
                </a:solidFill>
              </a:rPr>
              <a:t>8° CRA</a:t>
            </a:r>
            <a:endParaRPr lang="en-US" sz="2800" b="1">
              <a:solidFill>
                <a:srgbClr val="CD2A0C"/>
              </a:solidFill>
            </a:endParaRPr>
          </a:p>
          <a:p>
            <a:pPr algn="ctr"/>
            <a:r>
              <a:rPr lang="en-US" sz="2800" b="1">
                <a:solidFill>
                  <a:schemeClr val="bg1"/>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A_PFM-130516-0015-0006.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606116" y="660400"/>
            <a:ext cx="3980577"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1.0-σ</a:t>
            </a:r>
            <a:r>
              <a:rPr lang="en-US" sz="2800" b="1">
                <a:solidFill>
                  <a:srgbClr val="8AA5D5"/>
                </a:solidFill>
              </a:rPr>
              <a:t>   8°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7" name="Picture 6"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A_PFM-130516-0015-0007.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606114" y="660400"/>
            <a:ext cx="3980577"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1.2-σ</a:t>
            </a:r>
            <a:r>
              <a:rPr lang="en-US" sz="2800" b="1">
                <a:solidFill>
                  <a:srgbClr val="8AA5D5"/>
                </a:solidFill>
              </a:rPr>
              <a:t>   8°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7" name="Picture 6"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20130613-165907-XBD201306-03124-02_1024px.jpg"/>
          <p:cNvPicPr>
            <a:picLocks noChangeAspect="1"/>
          </p:cNvPicPr>
          <p:nvPr/>
        </p:nvPicPr>
        <p:blipFill>
          <a:blip r:embed="rId3"/>
          <a:stretch>
            <a:fillRect/>
          </a:stretch>
        </p:blipFill>
        <p:spPr>
          <a:xfrm>
            <a:off x="0" y="0"/>
            <a:ext cx="9144000" cy="6527800"/>
          </a:xfrm>
          <a:prstGeom prst="rect">
            <a:avLst/>
          </a:prstGeom>
        </p:spPr>
      </p:pic>
      <p:sp>
        <p:nvSpPr>
          <p:cNvPr id="6" name="TextBox 5"/>
          <p:cNvSpPr txBox="1"/>
          <p:nvPr/>
        </p:nvSpPr>
        <p:spPr>
          <a:xfrm>
            <a:off x="0" y="0"/>
            <a:ext cx="2512948" cy="923330"/>
          </a:xfrm>
          <a:prstGeom prst="rect">
            <a:avLst/>
          </a:prstGeom>
          <a:solidFill>
            <a:srgbClr val="000000"/>
          </a:solidFill>
        </p:spPr>
        <p:txBody>
          <a:bodyPr wrap="none" lIns="182880" tIns="91440" rIns="182880" bIns="91440" rtlCol="0">
            <a:spAutoFit/>
          </a:bodyPr>
          <a:lstStyle/>
          <a:p>
            <a:r>
              <a:rPr lang="en-US" sz="4800" b="1">
                <a:solidFill>
                  <a:srgbClr val="ADDEFF"/>
                </a:solidFill>
                <a:latin typeface="Helvetica"/>
                <a:cs typeface="Helvetica"/>
              </a:rPr>
              <a:t>SHARP</a:t>
            </a:r>
          </a:p>
        </p:txBody>
      </p:sp>
      <p:sp>
        <p:nvSpPr>
          <p:cNvPr id="10" name="Rectangle 9"/>
          <p:cNvSpPr/>
          <p:nvPr/>
        </p:nvSpPr>
        <p:spPr>
          <a:xfrm>
            <a:off x="0" y="6324600"/>
            <a:ext cx="9144000" cy="5334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7" name="TextBox 6"/>
          <p:cNvSpPr txBox="1"/>
          <p:nvPr/>
        </p:nvSpPr>
        <p:spPr>
          <a:xfrm>
            <a:off x="3471947" y="6311900"/>
            <a:ext cx="2208041" cy="523220"/>
          </a:xfrm>
          <a:prstGeom prst="rect">
            <a:avLst/>
          </a:prstGeom>
          <a:noFill/>
          <a:effectLst>
            <a:outerShdw blurRad="127000" dist="38100" dir="2700000">
              <a:srgbClr val="000000"/>
            </a:outerShdw>
          </a:effectLst>
        </p:spPr>
        <p:txBody>
          <a:bodyPr wrap="none" rtlCol="0">
            <a:spAutoFit/>
          </a:bodyPr>
          <a:lstStyle/>
          <a:p>
            <a:pPr algn="ctr"/>
            <a:r>
              <a:rPr lang="en-US" sz="2800" b="1" i="1">
                <a:solidFill>
                  <a:srgbClr val="ADDEFF"/>
                </a:solidFill>
                <a:latin typeface="Helvetica"/>
                <a:cs typeface="Helvetica"/>
              </a:rPr>
              <a:t>June 2013–</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08.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307208" y="660400"/>
            <a:ext cx="4578397" cy="954107"/>
          </a:xfrm>
          <a:prstGeom prst="rect">
            <a:avLst/>
          </a:prstGeom>
        </p:spPr>
        <p:txBody>
          <a:bodyPr wrap="none">
            <a:spAutoFit/>
          </a:bodyPr>
          <a:lstStyle/>
          <a:p>
            <a:pPr algn="ctr"/>
            <a:r>
              <a:rPr lang="en-US" sz="2800" b="1">
                <a:solidFill>
                  <a:srgbClr val="4AD300"/>
                </a:solidFill>
              </a:rPr>
              <a:t>0.625-NA   </a:t>
            </a:r>
            <a:r>
              <a:rPr lang="en-US" sz="2800" b="1">
                <a:solidFill>
                  <a:srgbClr val="D69313"/>
                </a:solidFill>
              </a:rPr>
              <a:t>1.0-σ</a:t>
            </a:r>
            <a:r>
              <a:rPr lang="en-US" sz="2800" b="1">
                <a:solidFill>
                  <a:srgbClr val="8AA5D5"/>
                </a:solidFill>
              </a:rPr>
              <a:t>   10°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9" name="Picture 8"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09.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307205" y="660400"/>
            <a:ext cx="4578397" cy="954107"/>
          </a:xfrm>
          <a:prstGeom prst="rect">
            <a:avLst/>
          </a:prstGeom>
        </p:spPr>
        <p:txBody>
          <a:bodyPr wrap="none">
            <a:spAutoFit/>
          </a:bodyPr>
          <a:lstStyle/>
          <a:p>
            <a:pPr algn="ctr"/>
            <a:r>
              <a:rPr lang="en-US" sz="2800" b="1">
                <a:solidFill>
                  <a:srgbClr val="4AD300"/>
                </a:solidFill>
              </a:rPr>
              <a:t>0.625-NA   </a:t>
            </a:r>
            <a:r>
              <a:rPr lang="en-US" sz="2800" b="1">
                <a:solidFill>
                  <a:srgbClr val="D69313"/>
                </a:solidFill>
              </a:rPr>
              <a:t>0.8-σ</a:t>
            </a:r>
            <a:r>
              <a:rPr lang="en-US" sz="2800" b="1">
                <a:solidFill>
                  <a:srgbClr val="8AA5D5"/>
                </a:solidFill>
              </a:rPr>
              <a:t>   10°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0.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1781222" y="660400"/>
            <a:ext cx="5630367" cy="954107"/>
          </a:xfrm>
          <a:prstGeom prst="rect">
            <a:avLst/>
          </a:prstGeom>
        </p:spPr>
        <p:txBody>
          <a:bodyPr wrap="none">
            <a:spAutoFit/>
          </a:bodyPr>
          <a:lstStyle/>
          <a:p>
            <a:pPr algn="ctr"/>
            <a:r>
              <a:rPr lang="en-US" sz="2800" b="1">
                <a:solidFill>
                  <a:srgbClr val="4AD300"/>
                </a:solidFill>
              </a:rPr>
              <a:t>0.625-NA   </a:t>
            </a:r>
            <a:r>
              <a:rPr lang="en-US" sz="2800" b="1">
                <a:solidFill>
                  <a:srgbClr val="D69313"/>
                </a:solidFill>
              </a:rPr>
              <a:t>0.8-σ</a:t>
            </a:r>
            <a:r>
              <a:rPr lang="en-US" sz="2800" b="1">
                <a:solidFill>
                  <a:srgbClr val="8AA5D5"/>
                </a:solidFill>
              </a:rPr>
              <a:t>   10° CRA   +25°</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1.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1786217" y="660400"/>
            <a:ext cx="5620374" cy="954107"/>
          </a:xfrm>
          <a:prstGeom prst="rect">
            <a:avLst/>
          </a:prstGeom>
        </p:spPr>
        <p:txBody>
          <a:bodyPr wrap="none">
            <a:spAutoFit/>
          </a:bodyPr>
          <a:lstStyle/>
          <a:p>
            <a:pPr algn="ctr"/>
            <a:r>
              <a:rPr lang="en-US" sz="2800" b="1">
                <a:solidFill>
                  <a:srgbClr val="4AD300"/>
                </a:solidFill>
              </a:rPr>
              <a:t>0.625-NA   </a:t>
            </a:r>
            <a:r>
              <a:rPr lang="en-US" sz="2800" b="1">
                <a:solidFill>
                  <a:srgbClr val="D69313"/>
                </a:solidFill>
              </a:rPr>
              <a:t>0.8-σ</a:t>
            </a:r>
            <a:r>
              <a:rPr lang="en-US" sz="2800" b="1">
                <a:solidFill>
                  <a:srgbClr val="8AA5D5"/>
                </a:solidFill>
              </a:rPr>
              <a:t>   10° CRA   –25°</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3.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506906" y="660400"/>
            <a:ext cx="4178999" cy="954107"/>
          </a:xfrm>
          <a:prstGeom prst="rect">
            <a:avLst/>
          </a:prstGeom>
        </p:spPr>
        <p:txBody>
          <a:bodyPr wrap="none">
            <a:spAutoFit/>
          </a:bodyPr>
          <a:lstStyle/>
          <a:p>
            <a:pPr algn="ctr"/>
            <a:r>
              <a:rPr lang="en-US" sz="2800" b="1">
                <a:solidFill>
                  <a:srgbClr val="4AD300"/>
                </a:solidFill>
              </a:rPr>
              <a:t>0.25-NA   </a:t>
            </a:r>
            <a:r>
              <a:rPr lang="en-US" sz="2800" b="1">
                <a:solidFill>
                  <a:srgbClr val="D69313"/>
                </a:solidFill>
              </a:rPr>
              <a:t>1.0-σ</a:t>
            </a:r>
            <a:r>
              <a:rPr lang="en-US" sz="2800" b="1">
                <a:solidFill>
                  <a:srgbClr val="8AA5D5"/>
                </a:solidFill>
              </a:rPr>
              <a:t>   6°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4.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506905" y="660400"/>
            <a:ext cx="4178999" cy="954107"/>
          </a:xfrm>
          <a:prstGeom prst="rect">
            <a:avLst/>
          </a:prstGeom>
        </p:spPr>
        <p:txBody>
          <a:bodyPr wrap="none">
            <a:spAutoFit/>
          </a:bodyPr>
          <a:lstStyle/>
          <a:p>
            <a:pPr algn="ctr"/>
            <a:r>
              <a:rPr lang="en-US" sz="2800" b="1">
                <a:solidFill>
                  <a:srgbClr val="4AD300"/>
                </a:solidFill>
              </a:rPr>
              <a:t>0.25-NA   </a:t>
            </a:r>
            <a:r>
              <a:rPr lang="en-US" sz="2800" b="1">
                <a:solidFill>
                  <a:srgbClr val="D69313"/>
                </a:solidFill>
              </a:rPr>
              <a:t>0.2-σ</a:t>
            </a:r>
            <a:r>
              <a:rPr lang="en-US" sz="2800" b="1">
                <a:solidFill>
                  <a:srgbClr val="8AA5D5"/>
                </a:solidFill>
              </a:rPr>
              <a:t>   6°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6.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407056" y="660400"/>
            <a:ext cx="4378698" cy="954107"/>
          </a:xfrm>
          <a:prstGeom prst="rect">
            <a:avLst/>
          </a:prstGeom>
        </p:spPr>
        <p:txBody>
          <a:bodyPr wrap="none">
            <a:spAutoFit/>
          </a:bodyPr>
          <a:lstStyle/>
          <a:p>
            <a:pPr algn="ctr"/>
            <a:r>
              <a:rPr lang="en-US" sz="2800" b="1">
                <a:solidFill>
                  <a:srgbClr val="4AD300"/>
                </a:solidFill>
              </a:rPr>
              <a:t>0.25-NA   </a:t>
            </a:r>
            <a:r>
              <a:rPr lang="en-US" sz="2800" b="1">
                <a:solidFill>
                  <a:srgbClr val="D69313"/>
                </a:solidFill>
              </a:rPr>
              <a:t>0.05-σ</a:t>
            </a:r>
            <a:r>
              <a:rPr lang="en-US" sz="2800" b="1">
                <a:solidFill>
                  <a:srgbClr val="8AA5D5"/>
                </a:solidFill>
              </a:rPr>
              <a:t>   6° CRA</a:t>
            </a:r>
          </a:p>
          <a:p>
            <a:pPr algn="ctr"/>
            <a:r>
              <a:rPr lang="en-US" sz="2800" b="1">
                <a:solidFill>
                  <a:srgbClr val="FFFFFF"/>
                </a:solidFill>
              </a:rPr>
              <a:t>DISK</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19.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244626" y="660400"/>
            <a:ext cx="4678159"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0.2–0.8-σ   </a:t>
            </a:r>
            <a:r>
              <a:rPr lang="en-US" sz="2800" b="1">
                <a:solidFill>
                  <a:srgbClr val="8AA5D5"/>
                </a:solidFill>
              </a:rPr>
              <a:t>8° CRA</a:t>
            </a:r>
          </a:p>
          <a:p>
            <a:pPr algn="ctr"/>
            <a:r>
              <a:rPr lang="en-US" sz="2800" b="1">
                <a:solidFill>
                  <a:srgbClr val="FFFFFF"/>
                </a:solidFill>
              </a:rPr>
              <a:t>ANNULAR</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27.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466669" y="660400"/>
            <a:ext cx="4259474"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0.8-σ</a:t>
            </a:r>
            <a:r>
              <a:rPr lang="en-US" sz="2800" b="1">
                <a:solidFill>
                  <a:srgbClr val="8AA5D5"/>
                </a:solidFill>
              </a:rPr>
              <a:t>   8° CRA</a:t>
            </a:r>
          </a:p>
          <a:p>
            <a:pPr algn="ctr"/>
            <a:r>
              <a:rPr lang="en-US" sz="2800" b="1">
                <a:solidFill>
                  <a:srgbClr val="FFFFFF"/>
                </a:solidFill>
              </a:rPr>
              <a:t>CROSSPOLE (22.5° arc)</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28.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616397" y="660400"/>
            <a:ext cx="3960013"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0.8-σ</a:t>
            </a:r>
            <a:r>
              <a:rPr lang="en-US" sz="2800" b="1">
                <a:solidFill>
                  <a:srgbClr val="8AA5D5"/>
                </a:solidFill>
              </a:rPr>
              <a:t>   8° CRA</a:t>
            </a:r>
          </a:p>
          <a:p>
            <a:pPr algn="ctr"/>
            <a:r>
              <a:rPr lang="en-US" sz="2800" b="1">
                <a:solidFill>
                  <a:srgbClr val="FFFFFF"/>
                </a:solidFill>
              </a:rPr>
              <a:t>CROSSPOLE (45° arc)</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 name="Rectangle 24"/>
          <p:cNvSpPr/>
          <p:nvPr/>
        </p:nvSpPr>
        <p:spPr bwMode="auto">
          <a:xfrm>
            <a:off x="0" y="0"/>
            <a:ext cx="4572000" cy="6858000"/>
          </a:xfrm>
          <a:prstGeom prst="rect">
            <a:avLst/>
          </a:prstGeom>
          <a:gradFill flip="none" rotWithShape="1">
            <a:gsLst>
              <a:gs pos="0">
                <a:schemeClr val="bg1">
                  <a:lumMod val="75000"/>
                </a:schemeClr>
              </a:gs>
              <a:gs pos="100000">
                <a:prstClr val="white"/>
              </a:gs>
            </a:gsLst>
            <a:lin ang="234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500" b="0" i="0" u="none" strike="noStrike" cap="none" normalizeH="0" baseline="0">
              <a:ln>
                <a:noFill/>
              </a:ln>
              <a:solidFill>
                <a:schemeClr val="tx1"/>
              </a:solidFill>
              <a:effectLst/>
              <a:latin typeface="Arial" charset="0"/>
              <a:ea typeface="ＭＳ Ｐゴシック" charset="-128"/>
              <a:cs typeface="ＭＳ Ｐゴシック" charset="-128"/>
            </a:endParaRPr>
          </a:p>
        </p:txBody>
      </p:sp>
      <p:grpSp>
        <p:nvGrpSpPr>
          <p:cNvPr id="2" name="Group 22"/>
          <p:cNvGrpSpPr/>
          <p:nvPr/>
        </p:nvGrpSpPr>
        <p:grpSpPr>
          <a:xfrm>
            <a:off x="4516726" y="0"/>
            <a:ext cx="4627274" cy="6858000"/>
            <a:chOff x="4516726" y="0"/>
            <a:chExt cx="4627274" cy="6858000"/>
          </a:xfrm>
        </p:grpSpPr>
        <p:pic>
          <p:nvPicPr>
            <p:cNvPr id="21" name="Picture 20" descr="SHARP_chamber_model-1.jpg"/>
            <p:cNvPicPr>
              <a:picLocks noChangeAspect="1"/>
            </p:cNvPicPr>
            <p:nvPr/>
          </p:nvPicPr>
          <p:blipFill>
            <a:blip r:embed="rId3"/>
            <a:srcRect b="99418"/>
            <a:stretch>
              <a:fillRect/>
            </a:stretch>
          </p:blipFill>
          <p:spPr>
            <a:xfrm>
              <a:off x="4516726" y="0"/>
              <a:ext cx="4627274" cy="2209800"/>
            </a:xfrm>
            <a:prstGeom prst="rect">
              <a:avLst/>
            </a:prstGeom>
          </p:spPr>
        </p:pic>
        <p:grpSp>
          <p:nvGrpSpPr>
            <p:cNvPr id="3" name="Group 21"/>
            <p:cNvGrpSpPr/>
            <p:nvPr/>
          </p:nvGrpSpPr>
          <p:grpSpPr>
            <a:xfrm>
              <a:off x="4516726" y="101531"/>
              <a:ext cx="4627274" cy="6756469"/>
              <a:chOff x="0" y="123826"/>
              <a:chExt cx="4627274" cy="6756469"/>
            </a:xfrm>
          </p:grpSpPr>
          <p:pic>
            <p:nvPicPr>
              <p:cNvPr id="18" name="Picture 17" descr="SHARP_chamber_model-1.jpg"/>
              <p:cNvPicPr>
                <a:picLocks noChangeAspect="1"/>
              </p:cNvPicPr>
              <p:nvPr/>
            </p:nvPicPr>
            <p:blipFill>
              <a:blip r:embed="rId3"/>
              <a:stretch>
                <a:fillRect/>
              </a:stretch>
            </p:blipFill>
            <p:spPr>
              <a:xfrm>
                <a:off x="0" y="2083424"/>
                <a:ext cx="4627274" cy="4796871"/>
              </a:xfrm>
              <a:prstGeom prst="rect">
                <a:avLst/>
              </a:prstGeom>
            </p:spPr>
          </p:pic>
          <p:pic>
            <p:nvPicPr>
              <p:cNvPr id="20" name="Picture 19" descr="SHARP Logo Black1 full.png"/>
              <p:cNvPicPr>
                <a:picLocks noChangeAspect="1"/>
              </p:cNvPicPr>
              <p:nvPr/>
            </p:nvPicPr>
            <p:blipFill>
              <a:blip r:embed="rId4"/>
              <a:stretch>
                <a:fillRect/>
              </a:stretch>
            </p:blipFill>
            <p:spPr>
              <a:xfrm>
                <a:off x="401833" y="123826"/>
                <a:ext cx="3823608" cy="2085974"/>
              </a:xfrm>
              <a:prstGeom prst="rect">
                <a:avLst/>
              </a:prstGeom>
            </p:spPr>
          </p:pic>
        </p:grpSp>
      </p:grpSp>
      <p:sp>
        <p:nvSpPr>
          <p:cNvPr id="24" name="Text Box 6"/>
          <p:cNvSpPr txBox="1">
            <a:spLocks noChangeArrowheads="1"/>
          </p:cNvSpPr>
          <p:nvPr/>
        </p:nvSpPr>
        <p:spPr bwMode="auto">
          <a:xfrm>
            <a:off x="76200" y="838200"/>
            <a:ext cx="4483100" cy="5032147"/>
          </a:xfrm>
          <a:prstGeom prst="rect">
            <a:avLst/>
          </a:prstGeom>
          <a:noFill/>
          <a:ln w="9525">
            <a:noFill/>
            <a:miter lim="800000"/>
            <a:headEnd/>
            <a:tailEnd/>
          </a:ln>
        </p:spPr>
        <p:txBody>
          <a:bodyPr wrap="square">
            <a:prstTxWarp prst="textNoShape">
              <a:avLst/>
            </a:prstTxWarp>
            <a:spAutoFit/>
          </a:bodyPr>
          <a:lstStyle/>
          <a:p>
            <a:pPr>
              <a:spcAft>
                <a:spcPts val="3000"/>
              </a:spcAft>
              <a:tabLst>
                <a:tab pos="1320800" algn="r"/>
                <a:tab pos="1435100" algn="l"/>
              </a:tabLst>
            </a:pPr>
            <a:r>
              <a:rPr lang="en-US" sz="2800" b="1" dirty="0" smtClean="0"/>
              <a:t>	Source:	</a:t>
            </a:r>
            <a:r>
              <a:rPr lang="en-US" sz="2800" dirty="0" smtClean="0"/>
              <a:t>Synchrotron</a:t>
            </a:r>
          </a:p>
          <a:p>
            <a:pPr>
              <a:spcAft>
                <a:spcPts val="3000"/>
              </a:spcAft>
              <a:tabLst>
                <a:tab pos="1320800" algn="r"/>
                <a:tab pos="1435100" algn="l"/>
              </a:tabLst>
            </a:pPr>
            <a:r>
              <a:rPr lang="en-US" sz="2800" b="1" dirty="0" smtClean="0"/>
              <a:t>	Optics:	</a:t>
            </a:r>
            <a:r>
              <a:rPr lang="en-US" sz="2800" dirty="0" smtClean="0"/>
              <a:t>Mirrors &amp;</a:t>
            </a:r>
            <a:br>
              <a:rPr lang="en-US" sz="2800" dirty="0" smtClean="0"/>
            </a:br>
            <a:r>
              <a:rPr lang="en-US" sz="2800" dirty="0" smtClean="0"/>
              <a:t>		Zoneplate</a:t>
            </a:r>
            <a:r>
              <a:rPr lang="en-US" sz="2800" dirty="0"/>
              <a:t>-</a:t>
            </a:r>
            <a:r>
              <a:rPr lang="en-US" sz="2800" dirty="0" smtClean="0"/>
              <a:t>lenses</a:t>
            </a:r>
          </a:p>
          <a:p>
            <a:pPr>
              <a:spcAft>
                <a:spcPts val="3000"/>
              </a:spcAft>
              <a:tabLst>
                <a:tab pos="1320800" algn="r"/>
                <a:tab pos="1435100" algn="l"/>
              </a:tabLst>
            </a:pPr>
            <a:r>
              <a:rPr lang="en-US" sz="2800" b="1" dirty="0" smtClean="0"/>
              <a:t>	4×NA:</a:t>
            </a:r>
            <a:r>
              <a:rPr lang="en-US" sz="2800" dirty="0" smtClean="0"/>
              <a:t>	0.25–0.625</a:t>
            </a:r>
          </a:p>
          <a:p>
            <a:pPr>
              <a:spcAft>
                <a:spcPts val="3000"/>
              </a:spcAft>
              <a:tabLst>
                <a:tab pos="1320800" algn="r"/>
                <a:tab pos="1435100" algn="l"/>
              </a:tabLst>
            </a:pPr>
            <a:r>
              <a:rPr lang="en-US" sz="2800" b="1" dirty="0" smtClean="0"/>
              <a:t>	</a:t>
            </a:r>
            <a:r>
              <a:rPr lang="en-US" sz="2800" b="1" dirty="0" err="1" smtClean="0"/>
              <a:t>σ</a:t>
            </a:r>
            <a:r>
              <a:rPr lang="en-US" sz="2800" b="1" dirty="0" smtClean="0"/>
              <a:t>:	</a:t>
            </a:r>
            <a:r>
              <a:rPr lang="en-US" sz="2800" dirty="0" smtClean="0"/>
              <a:t>Programmable </a:t>
            </a:r>
          </a:p>
          <a:p>
            <a:pPr>
              <a:spcAft>
                <a:spcPts val="3000"/>
              </a:spcAft>
              <a:tabLst>
                <a:tab pos="1320800" algn="r"/>
                <a:tab pos="1435100" algn="l"/>
              </a:tabLst>
            </a:pPr>
            <a:r>
              <a:rPr lang="en-US" sz="2800" b="1" dirty="0" smtClean="0"/>
              <a:t>	</a:t>
            </a:r>
            <a:r>
              <a:rPr lang="en-US" sz="2800" b="1" dirty="0" err="1" smtClean="0"/>
              <a:t>Nav</a:t>
            </a:r>
            <a:r>
              <a:rPr lang="en-US" sz="2800" b="1" dirty="0" smtClean="0"/>
              <a:t>:</a:t>
            </a:r>
            <a:r>
              <a:rPr lang="en-US" sz="2800" dirty="0" smtClean="0"/>
              <a:t>	Full-mask </a:t>
            </a:r>
            <a:r>
              <a:rPr lang="en-US" sz="2800" i="1" dirty="0" err="1" smtClean="0"/>
              <a:t>xy</a:t>
            </a:r>
            <a:endParaRPr lang="en-US" sz="2800" dirty="0" smtClean="0"/>
          </a:p>
          <a:p>
            <a:pPr>
              <a:spcAft>
                <a:spcPts val="3000"/>
              </a:spcAft>
              <a:tabLst>
                <a:tab pos="1320800" algn="r"/>
                <a:tab pos="1435100" algn="l"/>
              </a:tabLst>
            </a:pPr>
            <a:r>
              <a:rPr lang="en-US" sz="2800" b="1" dirty="0" smtClean="0"/>
              <a:t>	Speed:</a:t>
            </a:r>
            <a:r>
              <a:rPr lang="en-US" sz="2800" dirty="0" smtClean="0"/>
              <a:t>	~8 series/hr</a:t>
            </a:r>
            <a:endParaRPr lang="en-US" sz="2800" b="1" i="1" dirty="0" smtClean="0"/>
          </a:p>
        </p:txBody>
      </p:sp>
    </p:spTree>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29.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257325" y="660400"/>
            <a:ext cx="4678159"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0.4–0.8-σ   </a:t>
            </a:r>
            <a:r>
              <a:rPr lang="en-US" sz="2800" b="1">
                <a:solidFill>
                  <a:srgbClr val="8AA5D5"/>
                </a:solidFill>
              </a:rPr>
              <a:t>8° CRA</a:t>
            </a:r>
          </a:p>
          <a:p>
            <a:pPr algn="ctr"/>
            <a:r>
              <a:rPr lang="en-US" sz="2800" b="1">
                <a:solidFill>
                  <a:srgbClr val="FFFFFF"/>
                </a:solidFill>
              </a:rPr>
              <a:t>CROSSPOLE (45° arc)</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30.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257326" y="660400"/>
            <a:ext cx="4678159"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0.4–0.8-σ   </a:t>
            </a:r>
            <a:r>
              <a:rPr lang="en-US" sz="2800" b="1">
                <a:solidFill>
                  <a:srgbClr val="8AA5D5"/>
                </a:solidFill>
              </a:rPr>
              <a:t>8° CRA</a:t>
            </a:r>
          </a:p>
          <a:p>
            <a:pPr algn="ctr"/>
            <a:r>
              <a:rPr lang="en-US" sz="2800" b="1">
                <a:solidFill>
                  <a:srgbClr val="FFFFFF"/>
                </a:solidFill>
              </a:rPr>
              <a:t>CROSSPOLE (10° arc)</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_PFM-130516-0015-0032.jpg"/>
          <p:cNvPicPr>
            <a:picLocks noChangeAspect="1"/>
          </p:cNvPicPr>
          <p:nvPr/>
        </p:nvPicPr>
        <p:blipFill>
          <a:blip r:embed="rId3"/>
          <a:stretch>
            <a:fillRect/>
          </a:stretch>
        </p:blipFill>
        <p:spPr>
          <a:xfrm>
            <a:off x="0" y="476250"/>
            <a:ext cx="9144000" cy="6381750"/>
          </a:xfrm>
          <a:prstGeom prst="rect">
            <a:avLst/>
          </a:prstGeom>
        </p:spPr>
      </p:pic>
      <p:sp>
        <p:nvSpPr>
          <p:cNvPr id="21" name="Rectangle 20"/>
          <p:cNvSpPr/>
          <p:nvPr/>
        </p:nvSpPr>
        <p:spPr>
          <a:xfrm>
            <a:off x="2145292" y="660400"/>
            <a:ext cx="4902228" cy="954107"/>
          </a:xfrm>
          <a:prstGeom prst="rect">
            <a:avLst/>
          </a:prstGeom>
        </p:spPr>
        <p:txBody>
          <a:bodyPr wrap="none">
            <a:spAutoFit/>
          </a:bodyPr>
          <a:lstStyle/>
          <a:p>
            <a:pPr algn="ctr"/>
            <a:r>
              <a:rPr lang="en-US" sz="2800" b="1">
                <a:solidFill>
                  <a:srgbClr val="4AD300"/>
                </a:solidFill>
              </a:rPr>
              <a:t>0.5-NA   </a:t>
            </a:r>
            <a:r>
              <a:rPr lang="en-US" sz="2800" b="1">
                <a:solidFill>
                  <a:srgbClr val="D69313"/>
                </a:solidFill>
              </a:rPr>
              <a:t>0.4–0.8-σ   </a:t>
            </a:r>
            <a:r>
              <a:rPr lang="en-US" sz="2800" b="1">
                <a:solidFill>
                  <a:srgbClr val="8AA5D5"/>
                </a:solidFill>
              </a:rPr>
              <a:t>8° CRA</a:t>
            </a:r>
          </a:p>
          <a:p>
            <a:pPr algn="ctr"/>
            <a:r>
              <a:rPr lang="en-US" sz="2800" b="1">
                <a:solidFill>
                  <a:srgbClr val="FFFFFF"/>
                </a:solidFill>
              </a:rPr>
              <a:t>45° CROSSPOLE (22.5° arc)</a:t>
            </a:r>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594948" cy="584776"/>
          </a:xfrm>
          <a:prstGeom prst="rect">
            <a:avLst/>
          </a:prstGeom>
          <a:noFill/>
        </p:spPr>
        <p:txBody>
          <a:bodyPr wrap="none" rtlCol="0">
            <a:spAutoFit/>
          </a:bodyPr>
          <a:lstStyle/>
          <a:p>
            <a:r>
              <a:rPr lang="en-US" sz="3200" b="1" dirty="0" smtClean="0">
                <a:solidFill>
                  <a:schemeClr val="bg1"/>
                </a:solidFill>
              </a:rPr>
              <a:t>Coherence Control: Pupil Fill Patterns</a:t>
            </a:r>
            <a:endParaRPr lang="en-US" sz="3200" b="1" dirty="0">
              <a:solidFill>
                <a:schemeClr val="bg1"/>
              </a:solidFill>
            </a:endParaRPr>
          </a:p>
        </p:txBody>
      </p:sp>
      <p:pic>
        <p:nvPicPr>
          <p:cNvPr id="8" name="Picture 7" descr="SHARP_white1.png"/>
          <p:cNvPicPr>
            <a:picLocks noChangeAspect="1"/>
          </p:cNvPicPr>
          <p:nvPr/>
        </p:nvPicPr>
        <p:blipFill>
          <a:blip r:embed="rId4">
            <a:alphaModFix amt="34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pic>
        <p:nvPicPr>
          <p:cNvPr id="9" name="Picture 8" descr="MET10_Ken-130816-0027-0001-10.0um_out.png"/>
          <p:cNvPicPr>
            <a:picLocks noChangeAspect="1"/>
          </p:cNvPicPr>
          <p:nvPr/>
        </p:nvPicPr>
        <p:blipFill>
          <a:blip r:embed="rId3"/>
          <a:stretch>
            <a:fillRect/>
          </a:stretch>
        </p:blipFill>
        <p:spPr>
          <a:xfrm>
            <a:off x="0" y="1143000"/>
            <a:ext cx="9144000" cy="4572000"/>
          </a:xfrm>
          <a:prstGeom prst="rect">
            <a:avLst/>
          </a:prstGeom>
        </p:spPr>
      </p:pic>
      <p:sp>
        <p:nvSpPr>
          <p:cNvPr id="10" name="TextBox 9"/>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1" name="TextBox 10"/>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2-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6" name="Picture 15"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7-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ET10_Ken-130816-0027-0016-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1" name="TextBox 10"/>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3" name="Picture 12"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5-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4-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3-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 name="Picture 36" descr="SPIE2014_SHARP_Layout3b.png"/>
          <p:cNvPicPr>
            <a:picLocks noChangeAspect="1"/>
          </p:cNvPicPr>
          <p:nvPr/>
        </p:nvPicPr>
        <p:blipFill>
          <a:blip r:embed="rId3">
            <a:alphaModFix/>
          </a:blip>
          <a:srcRect l="2439" b="2122"/>
          <a:stretch>
            <a:fillRect/>
          </a:stretch>
        </p:blipFill>
        <p:spPr>
          <a:xfrm>
            <a:off x="0" y="1"/>
            <a:ext cx="9144000" cy="6857999"/>
          </a:xfrm>
          <a:prstGeom prst="rect">
            <a:avLst/>
          </a:prstGeom>
        </p:spPr>
      </p:pic>
      <p:sp>
        <p:nvSpPr>
          <p:cNvPr id="15" name="TextBox 14"/>
          <p:cNvSpPr txBox="1"/>
          <p:nvPr/>
        </p:nvSpPr>
        <p:spPr>
          <a:xfrm>
            <a:off x="591389" y="107890"/>
            <a:ext cx="704011" cy="400110"/>
          </a:xfrm>
          <a:prstGeom prst="rect">
            <a:avLst/>
          </a:prstGeom>
          <a:noFill/>
        </p:spPr>
        <p:txBody>
          <a:bodyPr wrap="none" rtlCol="0">
            <a:spAutoFit/>
          </a:bodyPr>
          <a:lstStyle/>
          <a:p>
            <a:pPr algn="ctr"/>
            <a:r>
              <a:rPr lang="en-US" sz="2000" dirty="0" err="1">
                <a:solidFill>
                  <a:srgbClr val="FCD635"/>
                </a:solidFill>
              </a:rPr>
              <a:t>KB</a:t>
            </a:r>
            <a:r>
              <a:rPr lang="en-US" sz="2000" i="1" dirty="0" err="1">
                <a:solidFill>
                  <a:srgbClr val="FCD635"/>
                </a:solidFill>
              </a:rPr>
              <a:t>y</a:t>
            </a:r>
            <a:endParaRPr lang="en-US" sz="2000" i="1" dirty="0">
              <a:solidFill>
                <a:srgbClr val="FCD635"/>
              </a:solidFill>
            </a:endParaRPr>
          </a:p>
        </p:txBody>
      </p:sp>
      <p:sp>
        <p:nvSpPr>
          <p:cNvPr id="19" name="TextBox 18"/>
          <p:cNvSpPr txBox="1"/>
          <p:nvPr/>
        </p:nvSpPr>
        <p:spPr>
          <a:xfrm>
            <a:off x="7899400" y="2755900"/>
            <a:ext cx="789296" cy="400110"/>
          </a:xfrm>
          <a:prstGeom prst="rect">
            <a:avLst/>
          </a:prstGeom>
          <a:noFill/>
        </p:spPr>
        <p:txBody>
          <a:bodyPr wrap="none" rtlCol="0">
            <a:spAutoFit/>
          </a:bodyPr>
          <a:lstStyle/>
          <a:p>
            <a:pPr algn="ctr"/>
            <a:r>
              <a:rPr lang="en-US" sz="2000" dirty="0">
                <a:solidFill>
                  <a:srgbClr val="A3A3A3"/>
                </a:solidFill>
              </a:rPr>
              <a:t>CCD</a:t>
            </a:r>
            <a:endParaRPr lang="en-US" sz="2000" i="1" dirty="0">
              <a:solidFill>
                <a:srgbClr val="A3A3A3"/>
              </a:solidFill>
            </a:endParaRPr>
          </a:p>
        </p:txBody>
      </p:sp>
      <p:cxnSp>
        <p:nvCxnSpPr>
          <p:cNvPr id="28" name="Straight Arrow Connector 27"/>
          <p:cNvCxnSpPr/>
          <p:nvPr/>
        </p:nvCxnSpPr>
        <p:spPr>
          <a:xfrm rot="5400000" flipH="1" flipV="1">
            <a:off x="5689598" y="690035"/>
            <a:ext cx="457198" cy="321733"/>
          </a:xfrm>
          <a:prstGeom prst="straightConnector1">
            <a:avLst/>
          </a:prstGeom>
          <a:ln>
            <a:solidFill>
              <a:srgbClr val="CBAB29"/>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11280" y="6155263"/>
            <a:ext cx="2080668" cy="523220"/>
          </a:xfrm>
          <a:prstGeom prst="rect">
            <a:avLst/>
          </a:prstGeom>
        </p:spPr>
        <p:txBody>
          <a:bodyPr wrap="none">
            <a:spAutoFit/>
          </a:bodyPr>
          <a:lstStyle/>
          <a:p>
            <a:r>
              <a:rPr lang="en-US" sz="2800">
                <a:solidFill>
                  <a:srgbClr val="A3A3A3"/>
                </a:solidFill>
              </a:rPr>
              <a:t>Not to scale</a:t>
            </a:r>
          </a:p>
        </p:txBody>
      </p:sp>
      <p:sp>
        <p:nvSpPr>
          <p:cNvPr id="22" name="TextBox 21"/>
          <p:cNvSpPr txBox="1"/>
          <p:nvPr/>
        </p:nvSpPr>
        <p:spPr>
          <a:xfrm>
            <a:off x="7527655" y="6019800"/>
            <a:ext cx="536845" cy="400110"/>
          </a:xfrm>
          <a:prstGeom prst="rect">
            <a:avLst/>
          </a:prstGeom>
          <a:noFill/>
        </p:spPr>
        <p:txBody>
          <a:bodyPr wrap="none" rtlCol="0">
            <a:spAutoFit/>
          </a:bodyPr>
          <a:lstStyle/>
          <a:p>
            <a:pPr algn="ctr"/>
            <a:r>
              <a:rPr lang="en-US" sz="2000" dirty="0" smtClean="0">
                <a:solidFill>
                  <a:srgbClr val="FCD635"/>
                </a:solidFill>
              </a:rPr>
              <a:t>M</a:t>
            </a:r>
            <a:r>
              <a:rPr lang="en-US" sz="2000" baseline="-25000" dirty="0" smtClean="0">
                <a:solidFill>
                  <a:srgbClr val="FCD635"/>
                </a:solidFill>
              </a:rPr>
              <a:t>B</a:t>
            </a:r>
            <a:endParaRPr lang="en-US" sz="2000" i="1" baseline="-25000" dirty="0">
              <a:solidFill>
                <a:srgbClr val="FCD635"/>
              </a:solidFill>
            </a:endParaRPr>
          </a:p>
        </p:txBody>
      </p:sp>
      <p:sp>
        <p:nvSpPr>
          <p:cNvPr id="32" name="TextBox 31"/>
          <p:cNvSpPr txBox="1"/>
          <p:nvPr/>
        </p:nvSpPr>
        <p:spPr>
          <a:xfrm>
            <a:off x="7886521" y="5181600"/>
            <a:ext cx="546279" cy="400110"/>
          </a:xfrm>
          <a:prstGeom prst="rect">
            <a:avLst/>
          </a:prstGeom>
          <a:noFill/>
        </p:spPr>
        <p:txBody>
          <a:bodyPr wrap="none" rtlCol="0">
            <a:spAutoFit/>
          </a:bodyPr>
          <a:lstStyle/>
          <a:p>
            <a:pPr algn="ctr"/>
            <a:r>
              <a:rPr lang="en-US" sz="2000" dirty="0" smtClean="0">
                <a:solidFill>
                  <a:srgbClr val="FCD635"/>
                </a:solidFill>
              </a:rPr>
              <a:t>M</a:t>
            </a:r>
            <a:r>
              <a:rPr lang="en-US" sz="2000" baseline="-25000" dirty="0" smtClean="0">
                <a:solidFill>
                  <a:srgbClr val="FCD635"/>
                </a:solidFill>
              </a:rPr>
              <a:t>C</a:t>
            </a:r>
            <a:endParaRPr lang="en-US" sz="2000" i="1" baseline="-25000" dirty="0">
              <a:solidFill>
                <a:srgbClr val="FCD635"/>
              </a:solidFill>
            </a:endParaRPr>
          </a:p>
        </p:txBody>
      </p:sp>
      <p:sp>
        <p:nvSpPr>
          <p:cNvPr id="35" name="TextBox 34"/>
          <p:cNvSpPr txBox="1"/>
          <p:nvPr/>
        </p:nvSpPr>
        <p:spPr>
          <a:xfrm>
            <a:off x="7899400" y="6438900"/>
            <a:ext cx="830082" cy="400110"/>
          </a:xfrm>
          <a:prstGeom prst="rect">
            <a:avLst/>
          </a:prstGeom>
          <a:noFill/>
        </p:spPr>
        <p:txBody>
          <a:bodyPr wrap="none" rtlCol="0">
            <a:spAutoFit/>
          </a:bodyPr>
          <a:lstStyle/>
          <a:p>
            <a:pPr algn="ctr"/>
            <a:r>
              <a:rPr lang="en-US" sz="2000" dirty="0" smtClean="0">
                <a:solidFill>
                  <a:srgbClr val="A3A3A3"/>
                </a:solidFill>
              </a:rPr>
              <a:t>Mask</a:t>
            </a:r>
            <a:endParaRPr lang="en-US" sz="2000" i="1" baseline="-25000" dirty="0">
              <a:solidFill>
                <a:srgbClr val="A3A3A3"/>
              </a:solidFill>
            </a:endParaRPr>
          </a:p>
        </p:txBody>
      </p:sp>
      <p:sp>
        <p:nvSpPr>
          <p:cNvPr id="36" name="TextBox 35"/>
          <p:cNvSpPr txBox="1"/>
          <p:nvPr/>
        </p:nvSpPr>
        <p:spPr>
          <a:xfrm>
            <a:off x="6083300" y="165100"/>
            <a:ext cx="546279" cy="400110"/>
          </a:xfrm>
          <a:prstGeom prst="rect">
            <a:avLst/>
          </a:prstGeom>
          <a:noFill/>
        </p:spPr>
        <p:txBody>
          <a:bodyPr wrap="square" rtlCol="0">
            <a:spAutoFit/>
          </a:bodyPr>
          <a:lstStyle/>
          <a:p>
            <a:pPr algn="ctr"/>
            <a:r>
              <a:rPr lang="en-US" sz="2000" dirty="0" smtClean="0">
                <a:solidFill>
                  <a:srgbClr val="FCD635"/>
                </a:solidFill>
              </a:rPr>
              <a:t>M</a:t>
            </a:r>
            <a:r>
              <a:rPr lang="en-US" sz="2000" baseline="-25000" dirty="0" smtClean="0">
                <a:solidFill>
                  <a:srgbClr val="FCD635"/>
                </a:solidFill>
              </a:rPr>
              <a:t>A</a:t>
            </a:r>
            <a:endParaRPr lang="en-US" sz="2000" i="1" baseline="-25000" dirty="0">
              <a:solidFill>
                <a:srgbClr val="FCD635"/>
              </a:solidFill>
            </a:endParaRPr>
          </a:p>
        </p:txBody>
      </p:sp>
      <p:sp>
        <p:nvSpPr>
          <p:cNvPr id="20" name="TextBox 19"/>
          <p:cNvSpPr txBox="1"/>
          <p:nvPr/>
        </p:nvSpPr>
        <p:spPr>
          <a:xfrm>
            <a:off x="4850361" y="1014393"/>
            <a:ext cx="1433656" cy="830997"/>
          </a:xfrm>
          <a:prstGeom prst="rect">
            <a:avLst/>
          </a:prstGeom>
          <a:noFill/>
        </p:spPr>
        <p:txBody>
          <a:bodyPr wrap="none" rtlCol="0">
            <a:spAutoFit/>
          </a:bodyPr>
          <a:lstStyle/>
          <a:p>
            <a:pPr algn="ctr"/>
            <a:r>
              <a:rPr lang="en-US" sz="2400" dirty="0" smtClean="0">
                <a:solidFill>
                  <a:srgbClr val="CBAB29"/>
                </a:solidFill>
              </a:rPr>
              <a:t>beamline</a:t>
            </a:r>
          </a:p>
          <a:p>
            <a:pPr algn="ctr"/>
            <a:r>
              <a:rPr lang="en-US" sz="2400" dirty="0" smtClean="0">
                <a:solidFill>
                  <a:srgbClr val="CBAB29"/>
                </a:solidFill>
              </a:rPr>
              <a:t>focus</a:t>
            </a:r>
            <a:endParaRPr lang="en-US" sz="2400" dirty="0">
              <a:solidFill>
                <a:srgbClr val="CBAB29"/>
              </a:solidFill>
            </a:endParaRPr>
          </a:p>
        </p:txBody>
      </p:sp>
      <p:cxnSp>
        <p:nvCxnSpPr>
          <p:cNvPr id="26" name="Straight Arrow Connector 25"/>
          <p:cNvCxnSpPr/>
          <p:nvPr/>
        </p:nvCxnSpPr>
        <p:spPr>
          <a:xfrm rot="5400000">
            <a:off x="7307580" y="4914900"/>
            <a:ext cx="3124200" cy="1588"/>
          </a:xfrm>
          <a:prstGeom prst="straightConnector1">
            <a:avLst/>
          </a:prstGeom>
          <a:ln w="38100" cap="flat" cmpd="sng" algn="ctr">
            <a:solidFill>
              <a:srgbClr val="A3A3A3"/>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5400000">
            <a:off x="8437959" y="4730236"/>
            <a:ext cx="890350" cy="369332"/>
          </a:xfrm>
          <a:prstGeom prst="rect">
            <a:avLst/>
          </a:prstGeom>
          <a:solidFill>
            <a:srgbClr val="192837"/>
          </a:solidFill>
        </p:spPr>
        <p:txBody>
          <a:bodyPr wrap="none" rtlCol="0">
            <a:spAutoFit/>
          </a:bodyPr>
          <a:lstStyle/>
          <a:p>
            <a:pPr algn="ctr"/>
            <a:r>
              <a:rPr lang="en-US">
                <a:solidFill>
                  <a:srgbClr val="A3A3A3"/>
                </a:solidFill>
              </a:rPr>
              <a:t>0.45 m</a:t>
            </a:r>
          </a:p>
        </p:txBody>
      </p:sp>
      <p:pic>
        <p:nvPicPr>
          <p:cNvPr id="38" name="Picture 37" descr="SHARP logo white simple1.png"/>
          <p:cNvPicPr>
            <a:picLocks noChangeAspect="1"/>
          </p:cNvPicPr>
          <p:nvPr/>
        </p:nvPicPr>
        <p:blipFill>
          <a:blip r:embed="rId4"/>
          <a:stretch>
            <a:fillRect/>
          </a:stretch>
        </p:blipFill>
        <p:spPr>
          <a:xfrm>
            <a:off x="2057400" y="2971800"/>
            <a:ext cx="2797176" cy="1143000"/>
          </a:xfrm>
          <a:prstGeom prst="rect">
            <a:avLst/>
          </a:prstGeom>
        </p:spPr>
      </p:pic>
      <p:grpSp>
        <p:nvGrpSpPr>
          <p:cNvPr id="24" name="Group 23"/>
          <p:cNvGrpSpPr/>
          <p:nvPr/>
        </p:nvGrpSpPr>
        <p:grpSpPr>
          <a:xfrm>
            <a:off x="5158503" y="258231"/>
            <a:ext cx="404096" cy="266701"/>
            <a:chOff x="5158503" y="258231"/>
            <a:chExt cx="404096" cy="266701"/>
          </a:xfrm>
        </p:grpSpPr>
        <p:sp>
          <p:nvSpPr>
            <p:cNvPr id="18" name="Snip Same Side Corner Rectangle 17"/>
            <p:cNvSpPr/>
            <p:nvPr/>
          </p:nvSpPr>
          <p:spPr>
            <a:xfrm>
              <a:off x="5433289" y="258231"/>
              <a:ext cx="129310" cy="266701"/>
            </a:xfrm>
            <a:prstGeom prst="snip2SameRect">
              <a:avLst>
                <a:gd name="adj1" fmla="val 35417"/>
                <a:gd name="adj2" fmla="val 0"/>
              </a:avLst>
            </a:prstGeom>
            <a:solidFill>
              <a:srgbClr val="8D8D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nip Same Side Corner Rectangle 20"/>
            <p:cNvSpPr/>
            <p:nvPr/>
          </p:nvSpPr>
          <p:spPr>
            <a:xfrm rot="5400000">
              <a:off x="5287430" y="129304"/>
              <a:ext cx="129310" cy="387163"/>
            </a:xfrm>
            <a:prstGeom prst="snip2SameRect">
              <a:avLst>
                <a:gd name="adj1" fmla="val 35417"/>
                <a:gd name="adj2" fmla="val 0"/>
              </a:avLst>
            </a:prstGeom>
            <a:solidFill>
              <a:srgbClr val="8D8D8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2-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1-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0-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9-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8-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7-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6-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5-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4-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03-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pie2014_background1.png"/>
          <p:cNvPicPr>
            <a:picLocks noChangeAspect="1"/>
          </p:cNvPicPr>
          <p:nvPr/>
        </p:nvPicPr>
        <p:blipFill>
          <a:blip r:embed="rId3"/>
          <a:stretch>
            <a:fillRect/>
          </a:stretch>
        </p:blipFill>
        <p:spPr>
          <a:xfrm>
            <a:off x="0" y="0"/>
            <a:ext cx="9144000" cy="6858000"/>
          </a:xfrm>
          <a:prstGeom prst="rect">
            <a:avLst/>
          </a:prstGeom>
          <a:ln>
            <a:solidFill>
              <a:schemeClr val="tx1"/>
            </a:solidFill>
          </a:ln>
        </p:spPr>
      </p:pic>
      <p:sp>
        <p:nvSpPr>
          <p:cNvPr id="74" name="TextBox 73"/>
          <p:cNvSpPr txBox="1"/>
          <p:nvPr/>
        </p:nvSpPr>
        <p:spPr>
          <a:xfrm>
            <a:off x="0" y="1828800"/>
            <a:ext cx="9144000" cy="2123658"/>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EUV Zoneplate</a:t>
            </a:r>
          </a:p>
          <a:p>
            <a:pPr algn="ctr"/>
            <a:r>
              <a:rPr lang="en-US" sz="4400" b="1" dirty="0" smtClean="0">
                <a:solidFill>
                  <a:srgbClr val="FFFFFF"/>
                </a:solidFill>
              </a:rPr>
              <a:t>&amp; Visible-light</a:t>
            </a:r>
          </a:p>
          <a:p>
            <a:pPr algn="ctr"/>
            <a:r>
              <a:rPr lang="en-US" sz="4400" b="1" dirty="0" smtClean="0">
                <a:solidFill>
                  <a:srgbClr val="FFFFFF"/>
                </a:solidFill>
              </a:rPr>
              <a:t>Imaging Optics</a:t>
            </a:r>
            <a:endParaRPr lang="en-US" sz="4400" b="1" dirty="0">
              <a:solidFill>
                <a:srgbClr val="FFFFFF"/>
              </a:solidFill>
            </a:endParaRPr>
          </a:p>
        </p:txBody>
      </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MET10_Ken-130816-0027-0018-10.0um_out.png"/>
          <p:cNvPicPr>
            <a:picLocks noChangeAspect="1"/>
          </p:cNvPicPr>
          <p:nvPr/>
        </p:nvPicPr>
        <p:blipFill>
          <a:blip r:embed="rId3"/>
          <a:stretch>
            <a:fillRect/>
          </a:stretch>
        </p:blipFill>
        <p:spPr>
          <a:xfrm>
            <a:off x="0" y="1143000"/>
            <a:ext cx="9144000" cy="45720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0" name="TextBox 9"/>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2" name="Picture 11"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MET10_Ken-130816-0027-0019-10.0um_out.png"/>
          <p:cNvPicPr>
            <a:picLocks noChangeAspect="1"/>
          </p:cNvPicPr>
          <p:nvPr/>
        </p:nvPicPr>
        <p:blipFill>
          <a:blip r:embed="rId3"/>
          <a:stretch>
            <a:fillRect/>
          </a:stretch>
        </p:blipFill>
        <p:spPr>
          <a:xfrm>
            <a:off x="0" y="1143000"/>
            <a:ext cx="9144000" cy="4572000"/>
          </a:xfrm>
          <a:prstGeom prst="rect">
            <a:avLst/>
          </a:prstGeom>
        </p:spPr>
      </p:pic>
      <p:sp>
        <p:nvSpPr>
          <p:cNvPr id="10" name="TextBox 9"/>
          <p:cNvSpPr txBox="1"/>
          <p:nvPr/>
        </p:nvSpPr>
        <p:spPr>
          <a:xfrm>
            <a:off x="0" y="5638800"/>
            <a:ext cx="3992800" cy="584776"/>
          </a:xfrm>
          <a:prstGeom prst="rect">
            <a:avLst/>
          </a:prstGeom>
          <a:noFill/>
        </p:spPr>
        <p:txBody>
          <a:bodyPr wrap="none" rtlCol="0">
            <a:spAutoFit/>
          </a:bodyPr>
          <a:lstStyle/>
          <a:p>
            <a:r>
              <a:rPr lang="en-US" sz="3200" b="1"/>
              <a:t>Elbows, 100-nm CD</a:t>
            </a:r>
          </a:p>
        </p:txBody>
      </p:sp>
      <p:sp>
        <p:nvSpPr>
          <p:cNvPr id="11" name="TextBox 10"/>
          <p:cNvSpPr txBox="1"/>
          <p:nvPr/>
        </p:nvSpPr>
        <p:spPr>
          <a:xfrm>
            <a:off x="5867400" y="5638800"/>
            <a:ext cx="3225362" cy="584776"/>
          </a:xfrm>
          <a:prstGeom prst="rect">
            <a:avLst/>
          </a:prstGeom>
          <a:noFill/>
        </p:spPr>
        <p:txBody>
          <a:bodyPr wrap="none" rtlCol="0">
            <a:spAutoFit/>
          </a:bodyPr>
          <a:lstStyle/>
          <a:p>
            <a:pPr algn="r"/>
            <a:r>
              <a:rPr lang="en-US" sz="3200" b="1"/>
              <a:t>0.33 4xNA pupil</a:t>
            </a:r>
          </a:p>
        </p:txBody>
      </p:sp>
      <p:pic>
        <p:nvPicPr>
          <p:cNvPr id="13" name="Picture 12"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9" name="TextBox 8"/>
          <p:cNvSpPr txBox="1"/>
          <p:nvPr/>
        </p:nvSpPr>
        <p:spPr>
          <a:xfrm>
            <a:off x="152400" y="-25400"/>
            <a:ext cx="4927150" cy="584776"/>
          </a:xfrm>
          <a:prstGeom prst="rect">
            <a:avLst/>
          </a:prstGeom>
          <a:noFill/>
        </p:spPr>
        <p:txBody>
          <a:bodyPr wrap="none" rtlCol="0">
            <a:spAutoFit/>
          </a:bodyPr>
          <a:lstStyle/>
          <a:p>
            <a:r>
              <a:rPr lang="en-US" sz="3200" b="1" dirty="0" smtClean="0">
                <a:solidFill>
                  <a:schemeClr val="bg1"/>
                </a:solidFill>
              </a:rPr>
              <a:t>Pupil-fill affects imaging</a:t>
            </a:r>
            <a:endParaRPr lang="en-US" sz="3200" b="1" dirty="0">
              <a:solidFill>
                <a:schemeClr val="bg1"/>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 name="Picture 29" descr="IMO239007-130806-0037-2.0um.gif"/>
          <p:cNvPicPr>
            <a:picLocks noChangeAspect="1"/>
          </p:cNvPicPr>
          <p:nvPr/>
        </p:nvPicPr>
        <p:blipFill>
          <a:blip r:embed="rId3"/>
          <a:stretch>
            <a:fillRect/>
          </a:stretch>
        </p:blipFill>
        <p:spPr>
          <a:xfrm>
            <a:off x="241300" y="838200"/>
            <a:ext cx="4114800" cy="4114800"/>
          </a:xfrm>
          <a:prstGeom prst="rect">
            <a:avLst/>
          </a:prstGeom>
        </p:spPr>
      </p:pic>
      <p:pic>
        <p:nvPicPr>
          <p:cNvPr id="31" name="Picture 30" descr="IMO239007-130806-0038-2.0um.gif"/>
          <p:cNvPicPr>
            <a:picLocks noChangeAspect="1"/>
          </p:cNvPicPr>
          <p:nvPr/>
        </p:nvPicPr>
        <p:blipFill>
          <a:blip r:embed="rId4"/>
          <a:stretch>
            <a:fillRect/>
          </a:stretch>
        </p:blipFill>
        <p:spPr>
          <a:xfrm>
            <a:off x="4813300" y="838200"/>
            <a:ext cx="4114800" cy="4114800"/>
          </a:xfrm>
          <a:prstGeom prst="rect">
            <a:avLst/>
          </a:prstGeom>
        </p:spPr>
      </p:pic>
      <p:pic>
        <p:nvPicPr>
          <p:cNvPr id="15" name="Picture 14" descr="SHARP_white1.png"/>
          <p:cNvPicPr>
            <a:picLocks noChangeAspect="1"/>
          </p:cNvPicPr>
          <p:nvPr/>
        </p:nvPicPr>
        <p:blipFill>
          <a:blip r:embed="rId5">
            <a:alphaModFix amt="50000"/>
          </a:blip>
          <a:stretch>
            <a:fillRect/>
          </a:stretch>
        </p:blipFill>
        <p:spPr>
          <a:xfrm>
            <a:off x="55029" y="6438905"/>
            <a:ext cx="916563" cy="368299"/>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5042567" cy="584776"/>
          </a:xfrm>
          <a:prstGeom prst="rect">
            <a:avLst/>
          </a:prstGeom>
          <a:noFill/>
        </p:spPr>
        <p:txBody>
          <a:bodyPr wrap="none" rtlCol="0">
            <a:spAutoFit/>
          </a:bodyPr>
          <a:lstStyle/>
          <a:p>
            <a:r>
              <a:rPr lang="en-US" sz="3200" b="1" dirty="0" smtClean="0">
                <a:solidFill>
                  <a:schemeClr val="bg1"/>
                </a:solidFill>
              </a:rPr>
              <a:t>Coherence affects edges</a:t>
            </a:r>
            <a:endParaRPr lang="en-US" sz="3200" dirty="0">
              <a:solidFill>
                <a:schemeClr val="bg1"/>
              </a:solidFill>
            </a:endParaRPr>
          </a:p>
        </p:txBody>
      </p:sp>
      <p:grpSp>
        <p:nvGrpSpPr>
          <p:cNvPr id="2" name="Group 26"/>
          <p:cNvGrpSpPr/>
          <p:nvPr/>
        </p:nvGrpSpPr>
        <p:grpSpPr>
          <a:xfrm>
            <a:off x="7690178" y="4491335"/>
            <a:ext cx="1149022" cy="461665"/>
            <a:chOff x="7385378" y="5715000"/>
            <a:chExt cx="1149022" cy="461665"/>
          </a:xfrm>
          <a:effectLst>
            <a:outerShdw blurRad="50800" dist="38100" dir="2700000">
              <a:srgbClr val="000000">
                <a:alpha val="43000"/>
              </a:srgbClr>
            </a:outerShdw>
          </a:effectLst>
        </p:grpSpPr>
        <p:cxnSp>
          <p:nvCxnSpPr>
            <p:cNvPr id="17" name="Straight Connector 16"/>
            <p:cNvCxnSpPr/>
            <p:nvPr/>
          </p:nvCxnSpPr>
          <p:spPr>
            <a:xfrm>
              <a:off x="7447825" y="5715000"/>
              <a:ext cx="1024128"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385378" y="5715000"/>
              <a:ext cx="1149022" cy="461665"/>
            </a:xfrm>
            <a:prstGeom prst="rect">
              <a:avLst/>
            </a:prstGeom>
            <a:noFill/>
          </p:spPr>
          <p:txBody>
            <a:bodyPr wrap="none" rtlCol="0">
              <a:spAutoFit/>
            </a:bodyPr>
            <a:lstStyle/>
            <a:p>
              <a:r>
                <a:rPr lang="en-US" sz="2400" b="1">
                  <a:solidFill>
                    <a:srgbClr val="FFFFFF"/>
                  </a:solidFill>
                </a:rPr>
                <a:t>0.5 µm</a:t>
              </a:r>
            </a:p>
          </p:txBody>
        </p:sp>
      </p:grpSp>
      <p:grpSp>
        <p:nvGrpSpPr>
          <p:cNvPr id="3" name="Group 31"/>
          <p:cNvGrpSpPr/>
          <p:nvPr/>
        </p:nvGrpSpPr>
        <p:grpSpPr>
          <a:xfrm>
            <a:off x="152400" y="4572000"/>
            <a:ext cx="1787549" cy="1787549"/>
            <a:chOff x="152400" y="4419600"/>
            <a:chExt cx="1787549" cy="1787549"/>
          </a:xfrm>
        </p:grpSpPr>
        <p:sp>
          <p:nvSpPr>
            <p:cNvPr id="19" name="Oval 18"/>
            <p:cNvSpPr/>
            <p:nvPr/>
          </p:nvSpPr>
          <p:spPr>
            <a:xfrm>
              <a:off x="152400" y="4419600"/>
              <a:ext cx="1787549" cy="1787549"/>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956797" y="5223997"/>
              <a:ext cx="178755" cy="17875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2"/>
          <p:cNvGrpSpPr/>
          <p:nvPr/>
        </p:nvGrpSpPr>
        <p:grpSpPr>
          <a:xfrm>
            <a:off x="4724400" y="4572000"/>
            <a:ext cx="1787549" cy="1787549"/>
            <a:chOff x="4724400" y="4419600"/>
            <a:chExt cx="1787549" cy="1787549"/>
          </a:xfrm>
        </p:grpSpPr>
        <p:sp>
          <p:nvSpPr>
            <p:cNvPr id="21" name="Oval 20"/>
            <p:cNvSpPr/>
            <p:nvPr/>
          </p:nvSpPr>
          <p:spPr>
            <a:xfrm>
              <a:off x="4724400" y="4419600"/>
              <a:ext cx="1787549" cy="1787549"/>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1287" y="4866487"/>
              <a:ext cx="893775" cy="8937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2019300" y="4916269"/>
            <a:ext cx="1668395" cy="646331"/>
          </a:xfrm>
          <a:prstGeom prst="rect">
            <a:avLst/>
          </a:prstGeom>
        </p:spPr>
        <p:txBody>
          <a:bodyPr wrap="none">
            <a:spAutoFit/>
          </a:bodyPr>
          <a:lstStyle/>
          <a:p>
            <a:r>
              <a:rPr lang="en-US" sz="3600" b="1">
                <a:solidFill>
                  <a:srgbClr val="FFFFFF"/>
                </a:solidFill>
              </a:rPr>
              <a:t>σ = 0.1</a:t>
            </a:r>
          </a:p>
        </p:txBody>
      </p:sp>
      <p:sp>
        <p:nvSpPr>
          <p:cNvPr id="29" name="Rectangle 28"/>
          <p:cNvSpPr/>
          <p:nvPr/>
        </p:nvSpPr>
        <p:spPr>
          <a:xfrm>
            <a:off x="6604000" y="4916269"/>
            <a:ext cx="1668395" cy="646331"/>
          </a:xfrm>
          <a:prstGeom prst="rect">
            <a:avLst/>
          </a:prstGeom>
        </p:spPr>
        <p:txBody>
          <a:bodyPr wrap="none">
            <a:spAutoFit/>
          </a:bodyPr>
          <a:lstStyle/>
          <a:p>
            <a:r>
              <a:rPr lang="en-US" sz="3600" b="1">
                <a:solidFill>
                  <a:srgbClr val="FFFFFF"/>
                </a:solidFill>
              </a:rPr>
              <a:t>σ = 0.5 </a:t>
            </a:r>
            <a:endParaRPr lang="en-US" sz="3600"/>
          </a:p>
        </p:txBody>
      </p:sp>
      <p:sp>
        <p:nvSpPr>
          <p:cNvPr id="34" name="Rectangle 33"/>
          <p:cNvSpPr/>
          <p:nvPr/>
        </p:nvSpPr>
        <p:spPr>
          <a:xfrm>
            <a:off x="2032000" y="5456535"/>
            <a:ext cx="2540000" cy="461665"/>
          </a:xfrm>
          <a:prstGeom prst="rect">
            <a:avLst/>
          </a:prstGeom>
        </p:spPr>
        <p:txBody>
          <a:bodyPr wrap="square" anchor="t" anchorCtr="0">
            <a:spAutoFit/>
          </a:bodyPr>
          <a:lstStyle/>
          <a:p>
            <a:r>
              <a:rPr lang="en-US" sz="2400">
                <a:solidFill>
                  <a:srgbClr val="FFFFFF"/>
                </a:solidFill>
              </a:rPr>
              <a:t>coherent</a:t>
            </a:r>
            <a:endParaRPr lang="en-US" sz="3200"/>
          </a:p>
        </p:txBody>
      </p:sp>
      <p:sp>
        <p:nvSpPr>
          <p:cNvPr id="35" name="Rectangle 34"/>
          <p:cNvSpPr/>
          <p:nvPr/>
        </p:nvSpPr>
        <p:spPr>
          <a:xfrm>
            <a:off x="6604000" y="5456535"/>
            <a:ext cx="2540000" cy="461665"/>
          </a:xfrm>
          <a:prstGeom prst="rect">
            <a:avLst/>
          </a:prstGeom>
        </p:spPr>
        <p:txBody>
          <a:bodyPr wrap="square" anchor="t" anchorCtr="0">
            <a:spAutoFit/>
          </a:bodyPr>
          <a:lstStyle/>
          <a:p>
            <a:r>
              <a:rPr lang="en-US" sz="2400">
                <a:solidFill>
                  <a:srgbClr val="FFFFFF"/>
                </a:solidFill>
              </a:rPr>
              <a:t>partial coherence</a:t>
            </a:r>
            <a:endParaRPr lang="en-US" sz="320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2" name="Picture 31" descr="MET10-130805-0014+0015.3.5um.gif"/>
          <p:cNvPicPr>
            <a:picLocks noChangeAspect="1"/>
          </p:cNvPicPr>
          <p:nvPr/>
        </p:nvPicPr>
        <p:blipFill>
          <a:blip r:embed="rId3"/>
          <a:stretch>
            <a:fillRect/>
          </a:stretch>
        </p:blipFill>
        <p:spPr>
          <a:xfrm>
            <a:off x="241300" y="838200"/>
            <a:ext cx="8675420" cy="4114800"/>
          </a:xfrm>
          <a:prstGeom prst="rect">
            <a:avLst/>
          </a:prstGeom>
        </p:spPr>
      </p:pic>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6169817" cy="584776"/>
          </a:xfrm>
          <a:prstGeom prst="rect">
            <a:avLst/>
          </a:prstGeom>
          <a:noFill/>
        </p:spPr>
        <p:txBody>
          <a:bodyPr wrap="none" rtlCol="0">
            <a:spAutoFit/>
          </a:bodyPr>
          <a:lstStyle/>
          <a:p>
            <a:r>
              <a:rPr lang="en-US" sz="3200" b="1" dirty="0" smtClean="0">
                <a:solidFill>
                  <a:schemeClr val="bg1"/>
                </a:solidFill>
              </a:rPr>
              <a:t>Coherence affects roughness</a:t>
            </a:r>
            <a:endParaRPr lang="en-US" sz="3200" dirty="0">
              <a:solidFill>
                <a:schemeClr val="bg1"/>
              </a:solidFill>
            </a:endParaRPr>
          </a:p>
        </p:txBody>
      </p:sp>
      <p:cxnSp>
        <p:nvCxnSpPr>
          <p:cNvPr id="17" name="Straight Connector 16"/>
          <p:cNvCxnSpPr/>
          <p:nvPr/>
        </p:nvCxnSpPr>
        <p:spPr>
          <a:xfrm>
            <a:off x="7972081" y="4491335"/>
            <a:ext cx="585216" cy="0"/>
          </a:xfrm>
          <a:prstGeom prst="line">
            <a:avLst/>
          </a:prstGeom>
          <a:ln w="889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690178" y="4491335"/>
            <a:ext cx="1149022" cy="461665"/>
          </a:xfrm>
          <a:prstGeom prst="rect">
            <a:avLst/>
          </a:prstGeom>
          <a:noFill/>
        </p:spPr>
        <p:txBody>
          <a:bodyPr wrap="none" rtlCol="0">
            <a:spAutoFit/>
          </a:bodyPr>
          <a:lstStyle/>
          <a:p>
            <a:r>
              <a:rPr lang="en-US" sz="2400" b="1"/>
              <a:t>0.5 µm</a:t>
            </a:r>
          </a:p>
        </p:txBody>
      </p:sp>
      <p:grpSp>
        <p:nvGrpSpPr>
          <p:cNvPr id="2" name="Group 32"/>
          <p:cNvGrpSpPr/>
          <p:nvPr/>
        </p:nvGrpSpPr>
        <p:grpSpPr>
          <a:xfrm>
            <a:off x="152400" y="4572000"/>
            <a:ext cx="1787549" cy="1787549"/>
            <a:chOff x="152400" y="4572000"/>
            <a:chExt cx="1787549" cy="1787549"/>
          </a:xfrm>
        </p:grpSpPr>
        <p:sp>
          <p:nvSpPr>
            <p:cNvPr id="19" name="Oval 18"/>
            <p:cNvSpPr/>
            <p:nvPr/>
          </p:nvSpPr>
          <p:spPr>
            <a:xfrm>
              <a:off x="152400" y="4572000"/>
              <a:ext cx="1787549" cy="1787549"/>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000454" y="5420054"/>
              <a:ext cx="91440" cy="914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32"/>
          <p:cNvGrpSpPr/>
          <p:nvPr/>
        </p:nvGrpSpPr>
        <p:grpSpPr>
          <a:xfrm>
            <a:off x="4724400" y="4572000"/>
            <a:ext cx="1787549" cy="1787549"/>
            <a:chOff x="4724400" y="4419600"/>
            <a:chExt cx="1787549" cy="1787549"/>
          </a:xfrm>
        </p:grpSpPr>
        <p:sp>
          <p:nvSpPr>
            <p:cNvPr id="21" name="Oval 20"/>
            <p:cNvSpPr/>
            <p:nvPr/>
          </p:nvSpPr>
          <p:spPr>
            <a:xfrm>
              <a:off x="4724400" y="4419600"/>
              <a:ext cx="1787549" cy="1787549"/>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171287" y="4866487"/>
              <a:ext cx="893775" cy="8937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2019300" y="4916269"/>
            <a:ext cx="1925151" cy="646331"/>
          </a:xfrm>
          <a:prstGeom prst="rect">
            <a:avLst/>
          </a:prstGeom>
        </p:spPr>
        <p:txBody>
          <a:bodyPr wrap="none">
            <a:spAutoFit/>
          </a:bodyPr>
          <a:lstStyle/>
          <a:p>
            <a:r>
              <a:rPr lang="en-US" sz="3600" b="1">
                <a:solidFill>
                  <a:srgbClr val="FFFFFF"/>
                </a:solidFill>
              </a:rPr>
              <a:t>σ = 0.05</a:t>
            </a:r>
          </a:p>
        </p:txBody>
      </p:sp>
      <p:sp>
        <p:nvSpPr>
          <p:cNvPr id="29" name="Rectangle 28"/>
          <p:cNvSpPr/>
          <p:nvPr/>
        </p:nvSpPr>
        <p:spPr>
          <a:xfrm>
            <a:off x="6604000" y="4916269"/>
            <a:ext cx="1668395" cy="646331"/>
          </a:xfrm>
          <a:prstGeom prst="rect">
            <a:avLst/>
          </a:prstGeom>
        </p:spPr>
        <p:txBody>
          <a:bodyPr wrap="none">
            <a:spAutoFit/>
          </a:bodyPr>
          <a:lstStyle/>
          <a:p>
            <a:r>
              <a:rPr lang="en-US" sz="3600" b="1">
                <a:solidFill>
                  <a:srgbClr val="FFFFFF"/>
                </a:solidFill>
              </a:rPr>
              <a:t>σ = 0.5 </a:t>
            </a:r>
            <a:endParaRPr lang="en-US" sz="3600"/>
          </a:p>
        </p:txBody>
      </p:sp>
      <p:sp>
        <p:nvSpPr>
          <p:cNvPr id="34" name="Rectangle 33"/>
          <p:cNvSpPr/>
          <p:nvPr/>
        </p:nvSpPr>
        <p:spPr>
          <a:xfrm>
            <a:off x="2032000" y="5456535"/>
            <a:ext cx="2540000" cy="461665"/>
          </a:xfrm>
          <a:prstGeom prst="rect">
            <a:avLst/>
          </a:prstGeom>
        </p:spPr>
        <p:txBody>
          <a:bodyPr wrap="square" anchor="t" anchorCtr="0">
            <a:spAutoFit/>
          </a:bodyPr>
          <a:lstStyle/>
          <a:p>
            <a:r>
              <a:rPr lang="en-US" sz="2400">
                <a:solidFill>
                  <a:srgbClr val="FFFFFF"/>
                </a:solidFill>
              </a:rPr>
              <a:t>coherent</a:t>
            </a:r>
            <a:endParaRPr lang="en-US" sz="3200"/>
          </a:p>
        </p:txBody>
      </p:sp>
      <p:sp>
        <p:nvSpPr>
          <p:cNvPr id="35" name="Rectangle 34"/>
          <p:cNvSpPr/>
          <p:nvPr/>
        </p:nvSpPr>
        <p:spPr>
          <a:xfrm>
            <a:off x="6604000" y="5456535"/>
            <a:ext cx="2540000" cy="461665"/>
          </a:xfrm>
          <a:prstGeom prst="rect">
            <a:avLst/>
          </a:prstGeom>
        </p:spPr>
        <p:txBody>
          <a:bodyPr wrap="square" anchor="t" anchorCtr="0">
            <a:spAutoFit/>
          </a:bodyPr>
          <a:lstStyle/>
          <a:p>
            <a:r>
              <a:rPr lang="en-US" sz="2400">
                <a:solidFill>
                  <a:srgbClr val="FFFFFF"/>
                </a:solidFill>
              </a:rPr>
              <a:t>partial coherence</a:t>
            </a:r>
            <a:endParaRPr lang="en-US" sz="320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ectangle 45"/>
          <p:cNvSpPr/>
          <p:nvPr/>
        </p:nvSpPr>
        <p:spPr>
          <a:xfrm>
            <a:off x="0" y="0"/>
            <a:ext cx="9144000" cy="6858000"/>
          </a:xfrm>
          <a:prstGeom prst="rect">
            <a:avLst/>
          </a:prstGeom>
          <a:solidFill>
            <a:srgbClr val="294D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40"/>
          <p:cNvGrpSpPr/>
          <p:nvPr/>
        </p:nvGrpSpPr>
        <p:grpSpPr>
          <a:xfrm>
            <a:off x="1443991" y="5760740"/>
            <a:ext cx="7811767" cy="1046460"/>
            <a:chOff x="1443991" y="5760740"/>
            <a:chExt cx="7811767" cy="1046460"/>
          </a:xfrm>
        </p:grpSpPr>
        <p:grpSp>
          <p:nvGrpSpPr>
            <p:cNvPr id="3" name="Group 34"/>
            <p:cNvGrpSpPr/>
            <p:nvPr/>
          </p:nvGrpSpPr>
          <p:grpSpPr>
            <a:xfrm>
              <a:off x="1752600" y="5760740"/>
              <a:ext cx="6004560" cy="381000"/>
              <a:chOff x="1727200" y="5598160"/>
              <a:chExt cx="6004560" cy="381000"/>
            </a:xfrm>
            <a:solidFill>
              <a:schemeClr val="bg1"/>
            </a:solidFill>
          </p:grpSpPr>
          <p:sp>
            <p:nvSpPr>
              <p:cNvPr id="30" name="Rectangle 29"/>
              <p:cNvSpPr/>
              <p:nvPr/>
            </p:nvSpPr>
            <p:spPr>
              <a:xfrm>
                <a:off x="4668520" y="5598160"/>
                <a:ext cx="132080" cy="381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1" name="Rectangle 30"/>
              <p:cNvSpPr/>
              <p:nvPr/>
            </p:nvSpPr>
            <p:spPr>
              <a:xfrm>
                <a:off x="3210560" y="5598160"/>
                <a:ext cx="91440" cy="381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2" name="Rectangle 31"/>
              <p:cNvSpPr/>
              <p:nvPr/>
            </p:nvSpPr>
            <p:spPr>
              <a:xfrm>
                <a:off x="1727200" y="5598160"/>
                <a:ext cx="91440" cy="381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3" name="Rectangle 32"/>
              <p:cNvSpPr/>
              <p:nvPr/>
            </p:nvSpPr>
            <p:spPr>
              <a:xfrm>
                <a:off x="6156960" y="5598160"/>
                <a:ext cx="91440" cy="381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34" name="Rectangle 33"/>
              <p:cNvSpPr/>
              <p:nvPr/>
            </p:nvSpPr>
            <p:spPr>
              <a:xfrm>
                <a:off x="7640320" y="5598160"/>
                <a:ext cx="91440" cy="3810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22" name="Rectangle 21"/>
            <p:cNvSpPr/>
            <p:nvPr/>
          </p:nvSpPr>
          <p:spPr>
            <a:xfrm>
              <a:off x="4577080" y="6127115"/>
              <a:ext cx="355837" cy="461665"/>
            </a:xfrm>
            <a:prstGeom prst="rect">
              <a:avLst/>
            </a:prstGeom>
          </p:spPr>
          <p:txBody>
            <a:bodyPr wrap="none">
              <a:spAutoFit/>
            </a:bodyPr>
            <a:lstStyle/>
            <a:p>
              <a:pPr algn="r"/>
              <a:r>
                <a:rPr lang="en-US" sz="2400">
                  <a:solidFill>
                    <a:srgbClr val="FFFFFF"/>
                  </a:solidFill>
                </a:rPr>
                <a:t>0</a:t>
              </a:r>
            </a:p>
          </p:txBody>
        </p:sp>
        <p:sp>
          <p:nvSpPr>
            <p:cNvPr id="23" name="Rectangle 22"/>
            <p:cNvSpPr/>
            <p:nvPr/>
          </p:nvSpPr>
          <p:spPr>
            <a:xfrm>
              <a:off x="8026400" y="5958860"/>
              <a:ext cx="1229358" cy="523220"/>
            </a:xfrm>
            <a:prstGeom prst="rect">
              <a:avLst/>
            </a:prstGeom>
          </p:spPr>
          <p:txBody>
            <a:bodyPr wrap="none">
              <a:spAutoFit/>
            </a:bodyPr>
            <a:lstStyle/>
            <a:p>
              <a:pPr algn="r"/>
              <a:r>
                <a:rPr lang="en-US" sz="2800" b="1" i="1">
                  <a:solidFill>
                    <a:srgbClr val="FFFFFF"/>
                  </a:solidFill>
                </a:rPr>
                <a:t>focus</a:t>
              </a:r>
            </a:p>
          </p:txBody>
        </p:sp>
        <p:sp>
          <p:nvSpPr>
            <p:cNvPr id="24" name="Rectangle 23"/>
            <p:cNvSpPr/>
            <p:nvPr/>
          </p:nvSpPr>
          <p:spPr>
            <a:xfrm>
              <a:off x="2910394" y="6127115"/>
              <a:ext cx="715009" cy="461665"/>
            </a:xfrm>
            <a:prstGeom prst="rect">
              <a:avLst/>
            </a:prstGeom>
          </p:spPr>
          <p:txBody>
            <a:bodyPr wrap="none">
              <a:spAutoFit/>
            </a:bodyPr>
            <a:lstStyle/>
            <a:p>
              <a:pPr algn="ctr"/>
              <a:r>
                <a:rPr lang="en-US" sz="2400">
                  <a:solidFill>
                    <a:srgbClr val="FFFFFF"/>
                  </a:solidFill>
                </a:rPr>
                <a:t>-1.2</a:t>
              </a:r>
            </a:p>
          </p:txBody>
        </p:sp>
        <p:sp>
          <p:nvSpPr>
            <p:cNvPr id="25" name="Rectangle 24"/>
            <p:cNvSpPr/>
            <p:nvPr/>
          </p:nvSpPr>
          <p:spPr>
            <a:xfrm>
              <a:off x="1443991" y="6127115"/>
              <a:ext cx="715009" cy="461665"/>
            </a:xfrm>
            <a:prstGeom prst="rect">
              <a:avLst/>
            </a:prstGeom>
          </p:spPr>
          <p:txBody>
            <a:bodyPr wrap="none">
              <a:spAutoFit/>
            </a:bodyPr>
            <a:lstStyle/>
            <a:p>
              <a:pPr algn="ctr"/>
              <a:r>
                <a:rPr lang="en-US" sz="2400">
                  <a:solidFill>
                    <a:srgbClr val="FFFFFF"/>
                  </a:solidFill>
                </a:rPr>
                <a:t>-2.4</a:t>
              </a:r>
            </a:p>
          </p:txBody>
        </p:sp>
        <p:sp>
          <p:nvSpPr>
            <p:cNvPr id="26" name="Rectangle 25"/>
            <p:cNvSpPr/>
            <p:nvPr/>
          </p:nvSpPr>
          <p:spPr>
            <a:xfrm>
              <a:off x="7391846" y="6127115"/>
              <a:ext cx="612517" cy="461665"/>
            </a:xfrm>
            <a:prstGeom prst="rect">
              <a:avLst/>
            </a:prstGeom>
          </p:spPr>
          <p:txBody>
            <a:bodyPr wrap="none">
              <a:spAutoFit/>
            </a:bodyPr>
            <a:lstStyle/>
            <a:p>
              <a:pPr algn="ctr"/>
              <a:r>
                <a:rPr lang="en-US" sz="2400">
                  <a:solidFill>
                    <a:srgbClr val="FFFFFF"/>
                  </a:solidFill>
                </a:rPr>
                <a:t>2.4</a:t>
              </a:r>
            </a:p>
          </p:txBody>
        </p:sp>
        <p:sp>
          <p:nvSpPr>
            <p:cNvPr id="27" name="Rectangle 26"/>
            <p:cNvSpPr/>
            <p:nvPr/>
          </p:nvSpPr>
          <p:spPr>
            <a:xfrm>
              <a:off x="5914837" y="6127115"/>
              <a:ext cx="612517" cy="461665"/>
            </a:xfrm>
            <a:prstGeom prst="rect">
              <a:avLst/>
            </a:prstGeom>
          </p:spPr>
          <p:txBody>
            <a:bodyPr wrap="none">
              <a:spAutoFit/>
            </a:bodyPr>
            <a:lstStyle/>
            <a:p>
              <a:pPr algn="ctr"/>
              <a:r>
                <a:rPr lang="en-US" sz="2400">
                  <a:solidFill>
                    <a:srgbClr val="FFFFFF"/>
                  </a:solidFill>
                </a:rPr>
                <a:t>1.2</a:t>
              </a:r>
            </a:p>
          </p:txBody>
        </p:sp>
        <p:sp>
          <p:nvSpPr>
            <p:cNvPr id="39" name="Rectangle 38"/>
            <p:cNvSpPr/>
            <p:nvPr/>
          </p:nvSpPr>
          <p:spPr>
            <a:xfrm>
              <a:off x="8441119" y="6283980"/>
              <a:ext cx="804481" cy="523220"/>
            </a:xfrm>
            <a:prstGeom prst="rect">
              <a:avLst/>
            </a:prstGeom>
          </p:spPr>
          <p:txBody>
            <a:bodyPr wrap="none">
              <a:spAutoFit/>
            </a:bodyPr>
            <a:lstStyle/>
            <a:p>
              <a:pPr algn="r"/>
              <a:r>
                <a:rPr lang="en-US" sz="2800" i="1">
                  <a:solidFill>
                    <a:srgbClr val="FFFFFF"/>
                  </a:solidFill>
                </a:rPr>
                <a:t>µm</a:t>
              </a:r>
            </a:p>
          </p:txBody>
        </p:sp>
      </p:grpSp>
      <p:pic>
        <p:nvPicPr>
          <p:cNvPr id="50" name="Picture 49" descr="TF22nmLines_VsChoerence.png"/>
          <p:cNvPicPr>
            <a:picLocks noChangeAspect="1"/>
          </p:cNvPicPr>
          <p:nvPr/>
        </p:nvPicPr>
        <p:blipFill>
          <a:blip r:embed="rId3"/>
          <a:stretch>
            <a:fillRect/>
          </a:stretch>
        </p:blipFill>
        <p:spPr>
          <a:xfrm>
            <a:off x="558800" y="579120"/>
            <a:ext cx="8385048" cy="5418255"/>
          </a:xfrm>
          <a:prstGeom prst="rect">
            <a:avLst/>
          </a:prstGeom>
        </p:spPr>
      </p:pic>
      <p:sp>
        <p:nvSpPr>
          <p:cNvPr id="11" name="TextBox 10"/>
          <p:cNvSpPr txBox="1"/>
          <p:nvPr/>
        </p:nvSpPr>
        <p:spPr>
          <a:xfrm>
            <a:off x="2981867" y="6447730"/>
            <a:ext cx="3553226" cy="400110"/>
          </a:xfrm>
          <a:prstGeom prst="rect">
            <a:avLst/>
          </a:prstGeom>
          <a:noFill/>
        </p:spPr>
        <p:txBody>
          <a:bodyPr wrap="none" rtlCol="0">
            <a:spAutoFit/>
          </a:bodyPr>
          <a:lstStyle/>
          <a:p>
            <a:pPr algn="ctr"/>
            <a:r>
              <a:rPr lang="en-US" sz="2000" b="1">
                <a:solidFill>
                  <a:srgbClr val="A6A6A6"/>
                </a:solidFill>
              </a:rPr>
              <a:t>110-nm CD, 0.25 4xNA pupil</a:t>
            </a:r>
          </a:p>
        </p:txBody>
      </p:sp>
      <p:pic>
        <p:nvPicPr>
          <p:cNvPr id="13" name="Picture 12"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grpSp>
        <p:nvGrpSpPr>
          <p:cNvPr id="4" name="Group 53"/>
          <p:cNvGrpSpPr/>
          <p:nvPr/>
        </p:nvGrpSpPr>
        <p:grpSpPr>
          <a:xfrm>
            <a:off x="-35560" y="-48081"/>
            <a:ext cx="640080" cy="6038631"/>
            <a:chOff x="-60960" y="-170001"/>
            <a:chExt cx="640080" cy="6038631"/>
          </a:xfrm>
        </p:grpSpPr>
        <p:sp>
          <p:nvSpPr>
            <p:cNvPr id="14" name="Rectangle 13"/>
            <p:cNvSpPr/>
            <p:nvPr/>
          </p:nvSpPr>
          <p:spPr>
            <a:xfrm>
              <a:off x="8456" y="-170001"/>
              <a:ext cx="570664" cy="769441"/>
            </a:xfrm>
            <a:prstGeom prst="rect">
              <a:avLst/>
            </a:prstGeom>
          </p:spPr>
          <p:txBody>
            <a:bodyPr wrap="none">
              <a:spAutoFit/>
            </a:bodyPr>
            <a:lstStyle/>
            <a:p>
              <a:r>
                <a:rPr lang="en-US" sz="4400" b="1">
                  <a:solidFill>
                    <a:srgbClr val="ECC730"/>
                  </a:solidFill>
                </a:rPr>
                <a:t>σ</a:t>
              </a:r>
            </a:p>
          </p:txBody>
        </p:sp>
        <p:sp>
          <p:nvSpPr>
            <p:cNvPr id="15" name="Rectangle 14"/>
            <p:cNvSpPr/>
            <p:nvPr/>
          </p:nvSpPr>
          <p:spPr>
            <a:xfrm>
              <a:off x="-60960" y="457220"/>
              <a:ext cx="612517" cy="461665"/>
            </a:xfrm>
            <a:prstGeom prst="rect">
              <a:avLst/>
            </a:prstGeom>
          </p:spPr>
          <p:txBody>
            <a:bodyPr wrap="none">
              <a:spAutoFit/>
            </a:bodyPr>
            <a:lstStyle/>
            <a:p>
              <a:pPr algn="r"/>
              <a:r>
                <a:rPr lang="en-US" sz="2400">
                  <a:solidFill>
                    <a:srgbClr val="ECC730"/>
                  </a:solidFill>
                </a:rPr>
                <a:t>1.0</a:t>
              </a:r>
            </a:p>
          </p:txBody>
        </p:sp>
        <p:sp>
          <p:nvSpPr>
            <p:cNvPr id="16" name="Rectangle 15"/>
            <p:cNvSpPr/>
            <p:nvPr/>
          </p:nvSpPr>
          <p:spPr>
            <a:xfrm>
              <a:off x="-60960" y="1447800"/>
              <a:ext cx="612517" cy="461665"/>
            </a:xfrm>
            <a:prstGeom prst="rect">
              <a:avLst/>
            </a:prstGeom>
          </p:spPr>
          <p:txBody>
            <a:bodyPr wrap="none">
              <a:spAutoFit/>
            </a:bodyPr>
            <a:lstStyle/>
            <a:p>
              <a:pPr algn="r"/>
              <a:r>
                <a:rPr lang="en-US" sz="2400">
                  <a:solidFill>
                    <a:srgbClr val="ECC730"/>
                  </a:solidFill>
                </a:rPr>
                <a:t>0.8</a:t>
              </a:r>
            </a:p>
          </p:txBody>
        </p:sp>
        <p:sp>
          <p:nvSpPr>
            <p:cNvPr id="17" name="Rectangle 16"/>
            <p:cNvSpPr/>
            <p:nvPr/>
          </p:nvSpPr>
          <p:spPr>
            <a:xfrm>
              <a:off x="-60960" y="2448560"/>
              <a:ext cx="612517" cy="461665"/>
            </a:xfrm>
            <a:prstGeom prst="rect">
              <a:avLst/>
            </a:prstGeom>
          </p:spPr>
          <p:txBody>
            <a:bodyPr wrap="none">
              <a:spAutoFit/>
            </a:bodyPr>
            <a:lstStyle/>
            <a:p>
              <a:pPr algn="r"/>
              <a:r>
                <a:rPr lang="en-US" sz="2400">
                  <a:solidFill>
                    <a:srgbClr val="ECC730"/>
                  </a:solidFill>
                </a:rPr>
                <a:t>0.6</a:t>
              </a:r>
            </a:p>
          </p:txBody>
        </p:sp>
        <p:sp>
          <p:nvSpPr>
            <p:cNvPr id="18" name="Rectangle 17"/>
            <p:cNvSpPr/>
            <p:nvPr/>
          </p:nvSpPr>
          <p:spPr>
            <a:xfrm>
              <a:off x="-60960" y="3455015"/>
              <a:ext cx="612517" cy="461665"/>
            </a:xfrm>
            <a:prstGeom prst="rect">
              <a:avLst/>
            </a:prstGeom>
          </p:spPr>
          <p:txBody>
            <a:bodyPr wrap="none">
              <a:spAutoFit/>
            </a:bodyPr>
            <a:lstStyle/>
            <a:p>
              <a:pPr algn="r"/>
              <a:r>
                <a:rPr lang="en-US" sz="2400">
                  <a:solidFill>
                    <a:srgbClr val="ECC730"/>
                  </a:solidFill>
                </a:rPr>
                <a:t>0.4</a:t>
              </a:r>
            </a:p>
          </p:txBody>
        </p:sp>
        <p:sp>
          <p:nvSpPr>
            <p:cNvPr id="20" name="Rectangle 19"/>
            <p:cNvSpPr/>
            <p:nvPr/>
          </p:nvSpPr>
          <p:spPr>
            <a:xfrm>
              <a:off x="-60960" y="4430990"/>
              <a:ext cx="612517" cy="461665"/>
            </a:xfrm>
            <a:prstGeom prst="rect">
              <a:avLst/>
            </a:prstGeom>
          </p:spPr>
          <p:txBody>
            <a:bodyPr wrap="none">
              <a:spAutoFit/>
            </a:bodyPr>
            <a:lstStyle/>
            <a:p>
              <a:pPr algn="r"/>
              <a:r>
                <a:rPr lang="en-US" sz="2400">
                  <a:solidFill>
                    <a:srgbClr val="ECC730"/>
                  </a:solidFill>
                </a:rPr>
                <a:t>0.2</a:t>
              </a:r>
            </a:p>
          </p:txBody>
        </p:sp>
        <p:sp>
          <p:nvSpPr>
            <p:cNvPr id="21" name="Rectangle 20"/>
            <p:cNvSpPr/>
            <p:nvPr/>
          </p:nvSpPr>
          <p:spPr>
            <a:xfrm>
              <a:off x="15984" y="5406965"/>
              <a:ext cx="535573" cy="461665"/>
            </a:xfrm>
            <a:prstGeom prst="rect">
              <a:avLst/>
            </a:prstGeom>
          </p:spPr>
          <p:txBody>
            <a:bodyPr wrap="none">
              <a:spAutoFit/>
            </a:bodyPr>
            <a:lstStyle/>
            <a:p>
              <a:pPr algn="r"/>
              <a:r>
                <a:rPr lang="en-US" sz="2400">
                  <a:solidFill>
                    <a:srgbClr val="ECC730"/>
                  </a:solidFill>
                </a:rPr>
                <a:t>~0</a:t>
              </a:r>
            </a:p>
          </p:txBody>
        </p:sp>
      </p:grpSp>
      <p:sp>
        <p:nvSpPr>
          <p:cNvPr id="36" name="TextBox 35"/>
          <p:cNvSpPr txBox="1"/>
          <p:nvPr/>
        </p:nvSpPr>
        <p:spPr>
          <a:xfrm>
            <a:off x="729870" y="-5060"/>
            <a:ext cx="3040240" cy="523220"/>
          </a:xfrm>
          <a:prstGeom prst="rect">
            <a:avLst/>
          </a:prstGeom>
          <a:noFill/>
        </p:spPr>
        <p:txBody>
          <a:bodyPr wrap="none" rtlCol="0">
            <a:spAutoFit/>
          </a:bodyPr>
          <a:lstStyle/>
          <a:p>
            <a:pPr algn="ctr"/>
            <a:r>
              <a:rPr lang="en-US" sz="2800">
                <a:solidFill>
                  <a:schemeClr val="bg1"/>
                </a:solidFill>
              </a:rPr>
              <a:t>Contrast vs. </a:t>
            </a:r>
            <a:r>
              <a:rPr lang="en-US" sz="2800" i="1">
                <a:solidFill>
                  <a:schemeClr val="bg1"/>
                </a:solidFill>
              </a:rPr>
              <a:t>z</a:t>
            </a:r>
            <a:r>
              <a:rPr lang="en-US" sz="2800">
                <a:solidFill>
                  <a:schemeClr val="bg1"/>
                </a:solidFill>
              </a:rPr>
              <a:t> &amp;</a:t>
            </a:r>
            <a:r>
              <a:rPr lang="en-US" sz="2800" i="1">
                <a:solidFill>
                  <a:schemeClr val="bg1"/>
                </a:solidFill>
              </a:rPr>
              <a:t> </a:t>
            </a:r>
            <a:r>
              <a:rPr lang="en-US" sz="2800">
                <a:solidFill>
                  <a:schemeClr val="bg1"/>
                </a:solidFill>
              </a:rPr>
              <a:t>σ</a:t>
            </a:r>
          </a:p>
        </p:txBody>
      </p:sp>
      <p:grpSp>
        <p:nvGrpSpPr>
          <p:cNvPr id="5" name="Group 54"/>
          <p:cNvGrpSpPr/>
          <p:nvPr/>
        </p:nvGrpSpPr>
        <p:grpSpPr>
          <a:xfrm>
            <a:off x="502920" y="522446"/>
            <a:ext cx="8610600" cy="5497354"/>
            <a:chOff x="477520" y="381794"/>
            <a:chExt cx="8610600" cy="5497354"/>
          </a:xfrm>
        </p:grpSpPr>
        <p:cxnSp>
          <p:nvCxnSpPr>
            <p:cNvPr id="47" name="Straight Connector 46"/>
            <p:cNvCxnSpPr/>
            <p:nvPr/>
          </p:nvCxnSpPr>
          <p:spPr>
            <a:xfrm rot="10800000">
              <a:off x="477520" y="5877560"/>
              <a:ext cx="8610600" cy="1588"/>
            </a:xfrm>
            <a:prstGeom prst="line">
              <a:avLst/>
            </a:prstGeom>
            <a:ln w="1016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5400000">
              <a:off x="-2209800" y="3124200"/>
              <a:ext cx="5486400" cy="1588"/>
            </a:xfrm>
            <a:prstGeom prst="line">
              <a:avLst/>
            </a:prstGeom>
            <a:ln w="10160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nvGrpSpPr>
          <p:cNvPr id="7" name="Group 57"/>
          <p:cNvGrpSpPr/>
          <p:nvPr/>
        </p:nvGrpSpPr>
        <p:grpSpPr>
          <a:xfrm>
            <a:off x="1016001" y="563879"/>
            <a:ext cx="7543799" cy="5379721"/>
            <a:chOff x="990601" y="563879"/>
            <a:chExt cx="7543799" cy="5379721"/>
          </a:xfrm>
        </p:grpSpPr>
        <p:cxnSp>
          <p:nvCxnSpPr>
            <p:cNvPr id="38" name="Straight Connector 37"/>
            <p:cNvCxnSpPr/>
            <p:nvPr/>
          </p:nvCxnSpPr>
          <p:spPr>
            <a:xfrm rot="16200000" flipV="1">
              <a:off x="-556259" y="2110740"/>
              <a:ext cx="5379720" cy="2286000"/>
            </a:xfrm>
            <a:prstGeom prst="line">
              <a:avLst/>
            </a:prstGeom>
            <a:ln w="254000" cap="flat" cmpd="sng" algn="ctr">
              <a:solidFill>
                <a:srgbClr val="ECC730">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flipH="1" flipV="1">
              <a:off x="4701540" y="2110739"/>
              <a:ext cx="5379720" cy="2286000"/>
            </a:xfrm>
            <a:prstGeom prst="line">
              <a:avLst/>
            </a:prstGeom>
            <a:ln w="254000" cap="flat" cmpd="sng" algn="ctr">
              <a:solidFill>
                <a:srgbClr val="ECC730">
                  <a:alpha val="50000"/>
                </a:srgb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35" name="Rectangle 34"/>
          <p:cNvSpPr/>
          <p:nvPr/>
        </p:nvSpPr>
        <p:spPr>
          <a:xfrm>
            <a:off x="5410200" y="113268"/>
            <a:ext cx="3649181" cy="369332"/>
          </a:xfrm>
          <a:prstGeom prst="rect">
            <a:avLst/>
          </a:prstGeom>
        </p:spPr>
        <p:txBody>
          <a:bodyPr wrap="none">
            <a:spAutoFit/>
          </a:bodyPr>
          <a:lstStyle/>
          <a:p>
            <a:r>
              <a:rPr lang="en-US">
                <a:solidFill>
                  <a:schemeClr val="bg1">
                    <a:lumMod val="65000"/>
                  </a:schemeClr>
                </a:solidFill>
                <a:effectLst>
                  <a:outerShdw blurRad="50800" dist="38100" dir="2700000">
                    <a:srgbClr val="000000">
                      <a:alpha val="43000"/>
                    </a:srgbClr>
                  </a:outerShdw>
                </a:effectLst>
              </a:rPr>
              <a:t>Mochi, </a:t>
            </a:r>
            <a:r>
              <a:rPr lang="en-US" i="1">
                <a:solidFill>
                  <a:schemeClr val="bg1">
                    <a:lumMod val="65000"/>
                  </a:schemeClr>
                </a:solidFill>
                <a:effectLst>
                  <a:outerShdw blurRad="50800" dist="38100" dir="2700000">
                    <a:srgbClr val="000000">
                      <a:alpha val="43000"/>
                    </a:srgbClr>
                  </a:outerShdw>
                </a:effectLst>
              </a:rPr>
              <a:t>et al.,</a:t>
            </a:r>
            <a:r>
              <a:rPr lang="en-US">
                <a:solidFill>
                  <a:schemeClr val="bg1">
                    <a:lumMod val="65000"/>
                  </a:schemeClr>
                </a:solidFill>
                <a:effectLst>
                  <a:outerShdw blurRad="50800" dist="38100" dir="2700000">
                    <a:srgbClr val="000000">
                      <a:alpha val="43000"/>
                    </a:srgbClr>
                  </a:outerShdw>
                </a:effectLst>
              </a:rPr>
              <a:t> SPIE </a:t>
            </a:r>
            <a:r>
              <a:rPr lang="en-US" b="1">
                <a:solidFill>
                  <a:schemeClr val="bg1">
                    <a:lumMod val="65000"/>
                  </a:schemeClr>
                </a:solidFill>
                <a:effectLst>
                  <a:outerShdw blurRad="50800" dist="38100" dir="2700000">
                    <a:srgbClr val="000000">
                      <a:alpha val="43000"/>
                    </a:srgbClr>
                  </a:outerShdw>
                </a:effectLst>
              </a:rPr>
              <a:t>888022</a:t>
            </a:r>
            <a:r>
              <a:rPr lang="en-US">
                <a:solidFill>
                  <a:schemeClr val="bg1">
                    <a:lumMod val="65000"/>
                  </a:schemeClr>
                </a:solidFill>
                <a:effectLst>
                  <a:outerShdw blurRad="50800" dist="38100" dir="2700000">
                    <a:srgbClr val="000000">
                      <a:alpha val="43000"/>
                    </a:srgbClr>
                  </a:outerShdw>
                </a:effectLst>
              </a:rPr>
              <a:t> (2013)</a:t>
            </a:r>
            <a:endParaRPr lang="en-US">
              <a:solidFill>
                <a:schemeClr val="bg1">
                  <a:lumMod val="6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3" name="Picture 32" descr="MET10-130719-53+49+45_1.5um_plots2.gif"/>
          <p:cNvPicPr>
            <a:picLocks noChangeAspect="1"/>
          </p:cNvPicPr>
          <p:nvPr/>
        </p:nvPicPr>
        <p:blipFill>
          <a:blip r:embed="rId3"/>
          <a:stretch>
            <a:fillRect/>
          </a:stretch>
        </p:blipFill>
        <p:spPr>
          <a:xfrm>
            <a:off x="508000" y="838200"/>
            <a:ext cx="8412480" cy="5000752"/>
          </a:xfrm>
          <a:prstGeom prst="rect">
            <a:avLst/>
          </a:prstGeom>
        </p:spPr>
      </p:pic>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8745242" cy="584776"/>
          </a:xfrm>
          <a:prstGeom prst="rect">
            <a:avLst/>
          </a:prstGeom>
          <a:noFill/>
        </p:spPr>
        <p:txBody>
          <a:bodyPr wrap="none" rtlCol="0">
            <a:spAutoFit/>
          </a:bodyPr>
          <a:lstStyle/>
          <a:p>
            <a:r>
              <a:rPr lang="en-US" sz="3200" b="1" dirty="0" smtClean="0">
                <a:solidFill>
                  <a:schemeClr val="bg1"/>
                </a:solidFill>
              </a:rPr>
              <a:t>Coherence control helps to find best focus</a:t>
            </a:r>
            <a:endParaRPr lang="en-US" sz="3200" i="1" dirty="0">
              <a:solidFill>
                <a:schemeClr val="bg1"/>
              </a:solidFill>
            </a:endParaRPr>
          </a:p>
        </p:txBody>
      </p:sp>
      <p:sp>
        <p:nvSpPr>
          <p:cNvPr id="18" name="TextBox 17"/>
          <p:cNvSpPr txBox="1"/>
          <p:nvPr/>
        </p:nvSpPr>
        <p:spPr>
          <a:xfrm>
            <a:off x="2349466" y="6350000"/>
            <a:ext cx="4596330" cy="461665"/>
          </a:xfrm>
          <a:prstGeom prst="rect">
            <a:avLst/>
          </a:prstGeom>
          <a:noFill/>
        </p:spPr>
        <p:txBody>
          <a:bodyPr wrap="none" rtlCol="0">
            <a:spAutoFit/>
          </a:bodyPr>
          <a:lstStyle/>
          <a:p>
            <a:pPr algn="ctr"/>
            <a:r>
              <a:rPr lang="en-US" sz="2400">
                <a:solidFill>
                  <a:srgbClr val="8AA8C3"/>
                </a:solidFill>
              </a:rPr>
              <a:t>100-nm lines, Δ</a:t>
            </a:r>
            <a:r>
              <a:rPr lang="en-US" sz="2400" i="1">
                <a:solidFill>
                  <a:srgbClr val="8AA8C3"/>
                </a:solidFill>
              </a:rPr>
              <a:t>z</a:t>
            </a:r>
            <a:r>
              <a:rPr lang="en-US" sz="2400">
                <a:solidFill>
                  <a:srgbClr val="8AA8C3"/>
                </a:solidFill>
              </a:rPr>
              <a:t> = 0.5 μm / step</a:t>
            </a:r>
          </a:p>
        </p:txBody>
      </p:sp>
      <p:sp>
        <p:nvSpPr>
          <p:cNvPr id="28" name="Rectangle 27"/>
          <p:cNvSpPr/>
          <p:nvPr/>
        </p:nvSpPr>
        <p:spPr>
          <a:xfrm>
            <a:off x="1308100" y="5754469"/>
            <a:ext cx="1562100" cy="523220"/>
          </a:xfrm>
          <a:prstGeom prst="rect">
            <a:avLst/>
          </a:prstGeom>
        </p:spPr>
        <p:txBody>
          <a:bodyPr wrap="square">
            <a:spAutoFit/>
          </a:bodyPr>
          <a:lstStyle/>
          <a:p>
            <a:r>
              <a:rPr lang="en-US" sz="2800" b="1">
                <a:solidFill>
                  <a:srgbClr val="FFFFFF"/>
                </a:solidFill>
              </a:rPr>
              <a:t>σ = 0.1</a:t>
            </a:r>
          </a:p>
        </p:txBody>
      </p:sp>
      <p:sp>
        <p:nvSpPr>
          <p:cNvPr id="25" name="Rectangle 24"/>
          <p:cNvSpPr/>
          <p:nvPr/>
        </p:nvSpPr>
        <p:spPr>
          <a:xfrm>
            <a:off x="190500" y="647700"/>
            <a:ext cx="355837" cy="461665"/>
          </a:xfrm>
          <a:prstGeom prst="rect">
            <a:avLst/>
          </a:prstGeom>
        </p:spPr>
        <p:txBody>
          <a:bodyPr wrap="none">
            <a:spAutoFit/>
          </a:bodyPr>
          <a:lstStyle/>
          <a:p>
            <a:r>
              <a:rPr lang="en-US" sz="2400">
                <a:solidFill>
                  <a:schemeClr val="bg1">
                    <a:lumMod val="75000"/>
                  </a:schemeClr>
                </a:solidFill>
              </a:rPr>
              <a:t>1</a:t>
            </a:r>
          </a:p>
        </p:txBody>
      </p:sp>
      <p:sp>
        <p:nvSpPr>
          <p:cNvPr id="26" name="Rectangle 25"/>
          <p:cNvSpPr/>
          <p:nvPr/>
        </p:nvSpPr>
        <p:spPr>
          <a:xfrm>
            <a:off x="190500" y="2827635"/>
            <a:ext cx="355837" cy="461665"/>
          </a:xfrm>
          <a:prstGeom prst="rect">
            <a:avLst/>
          </a:prstGeom>
        </p:spPr>
        <p:txBody>
          <a:bodyPr wrap="none">
            <a:spAutoFit/>
          </a:bodyPr>
          <a:lstStyle/>
          <a:p>
            <a:r>
              <a:rPr lang="en-US" sz="2400">
                <a:solidFill>
                  <a:schemeClr val="bg1">
                    <a:lumMod val="75000"/>
                  </a:schemeClr>
                </a:solidFill>
              </a:rPr>
              <a:t>0</a:t>
            </a:r>
          </a:p>
        </p:txBody>
      </p:sp>
      <p:sp>
        <p:nvSpPr>
          <p:cNvPr id="27" name="Rectangle 26"/>
          <p:cNvSpPr/>
          <p:nvPr/>
        </p:nvSpPr>
        <p:spPr>
          <a:xfrm rot="16200000">
            <a:off x="-366599" y="1736697"/>
            <a:ext cx="1287532" cy="461665"/>
          </a:xfrm>
          <a:prstGeom prst="rect">
            <a:avLst/>
          </a:prstGeom>
        </p:spPr>
        <p:txBody>
          <a:bodyPr wrap="none">
            <a:spAutoFit/>
          </a:bodyPr>
          <a:lstStyle/>
          <a:p>
            <a:pPr algn="ctr"/>
            <a:r>
              <a:rPr lang="en-US" sz="2400">
                <a:solidFill>
                  <a:schemeClr val="bg1">
                    <a:lumMod val="75000"/>
                  </a:schemeClr>
                </a:solidFill>
              </a:rPr>
              <a:t>contrast</a:t>
            </a:r>
          </a:p>
        </p:txBody>
      </p:sp>
      <p:sp>
        <p:nvSpPr>
          <p:cNvPr id="30" name="Rectangle 29"/>
          <p:cNvSpPr/>
          <p:nvPr/>
        </p:nvSpPr>
        <p:spPr>
          <a:xfrm>
            <a:off x="2108297" y="3022600"/>
            <a:ext cx="920294" cy="461665"/>
          </a:xfrm>
          <a:prstGeom prst="rect">
            <a:avLst/>
          </a:prstGeom>
        </p:spPr>
        <p:txBody>
          <a:bodyPr wrap="none">
            <a:spAutoFit/>
          </a:bodyPr>
          <a:lstStyle/>
          <a:p>
            <a:pPr algn="ctr"/>
            <a:r>
              <a:rPr lang="en-US" sz="2400">
                <a:solidFill>
                  <a:schemeClr val="bg1">
                    <a:lumMod val="75000"/>
                  </a:schemeClr>
                </a:solidFill>
              </a:rPr>
              <a:t>focus</a:t>
            </a:r>
          </a:p>
        </p:txBody>
      </p:sp>
      <p:sp>
        <p:nvSpPr>
          <p:cNvPr id="31" name="Rectangle 30"/>
          <p:cNvSpPr/>
          <p:nvPr/>
        </p:nvSpPr>
        <p:spPr>
          <a:xfrm>
            <a:off x="5031501" y="3022600"/>
            <a:ext cx="920294" cy="461665"/>
          </a:xfrm>
          <a:prstGeom prst="rect">
            <a:avLst/>
          </a:prstGeom>
        </p:spPr>
        <p:txBody>
          <a:bodyPr wrap="none">
            <a:spAutoFit/>
          </a:bodyPr>
          <a:lstStyle/>
          <a:p>
            <a:pPr algn="ctr"/>
            <a:r>
              <a:rPr lang="en-US" sz="2400">
                <a:solidFill>
                  <a:schemeClr val="bg1">
                    <a:lumMod val="75000"/>
                  </a:schemeClr>
                </a:solidFill>
              </a:rPr>
              <a:t>focus</a:t>
            </a:r>
          </a:p>
        </p:txBody>
      </p:sp>
      <p:sp>
        <p:nvSpPr>
          <p:cNvPr id="36" name="Rectangle 35"/>
          <p:cNvSpPr/>
          <p:nvPr/>
        </p:nvSpPr>
        <p:spPr>
          <a:xfrm>
            <a:off x="7992805" y="3022600"/>
            <a:ext cx="920294" cy="461665"/>
          </a:xfrm>
          <a:prstGeom prst="rect">
            <a:avLst/>
          </a:prstGeom>
        </p:spPr>
        <p:txBody>
          <a:bodyPr wrap="none">
            <a:spAutoFit/>
          </a:bodyPr>
          <a:lstStyle/>
          <a:p>
            <a:pPr algn="ctr"/>
            <a:r>
              <a:rPr lang="en-US" sz="2400">
                <a:solidFill>
                  <a:schemeClr val="bg1">
                    <a:lumMod val="75000"/>
                  </a:schemeClr>
                </a:solidFill>
              </a:rPr>
              <a:t>focus</a:t>
            </a:r>
          </a:p>
        </p:txBody>
      </p:sp>
      <p:grpSp>
        <p:nvGrpSpPr>
          <p:cNvPr id="2" name="Group 40"/>
          <p:cNvGrpSpPr>
            <a:grpSpLocks noChangeAspect="1"/>
          </p:cNvGrpSpPr>
          <p:nvPr/>
        </p:nvGrpSpPr>
        <p:grpSpPr>
          <a:xfrm>
            <a:off x="3124200" y="5168900"/>
            <a:ext cx="1140019" cy="1143000"/>
            <a:chOff x="4724399" y="4571999"/>
            <a:chExt cx="1824030" cy="1828800"/>
          </a:xfrm>
        </p:grpSpPr>
        <p:sp>
          <p:nvSpPr>
            <p:cNvPr id="21" name="Oval 20"/>
            <p:cNvSpPr>
              <a:spLocks noChangeAspect="1"/>
            </p:cNvSpPr>
            <p:nvPr/>
          </p:nvSpPr>
          <p:spPr>
            <a:xfrm>
              <a:off x="4724399" y="4571999"/>
              <a:ext cx="1824030" cy="1828800"/>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5179214" y="5029199"/>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 name="Group 39"/>
          <p:cNvGrpSpPr>
            <a:grpSpLocks noChangeAspect="1"/>
          </p:cNvGrpSpPr>
          <p:nvPr/>
        </p:nvGrpSpPr>
        <p:grpSpPr>
          <a:xfrm>
            <a:off x="6083300" y="5156200"/>
            <a:ext cx="1140019" cy="1143000"/>
            <a:chOff x="8598937" y="4709159"/>
            <a:chExt cx="1824030" cy="1828800"/>
          </a:xfrm>
        </p:grpSpPr>
        <p:sp>
          <p:nvSpPr>
            <p:cNvPr id="37" name="Oval 36"/>
            <p:cNvSpPr>
              <a:spLocks noChangeAspect="1"/>
            </p:cNvSpPr>
            <p:nvPr/>
          </p:nvSpPr>
          <p:spPr>
            <a:xfrm>
              <a:off x="8598937" y="4709159"/>
              <a:ext cx="1824030" cy="1828800"/>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a:spLocks noChangeAspect="1"/>
            </p:cNvSpPr>
            <p:nvPr/>
          </p:nvSpPr>
          <p:spPr>
            <a:xfrm>
              <a:off x="8687992" y="4800599"/>
              <a:ext cx="1645920" cy="164592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42"/>
          <p:cNvGrpSpPr>
            <a:grpSpLocks noChangeAspect="1"/>
          </p:cNvGrpSpPr>
          <p:nvPr/>
        </p:nvGrpSpPr>
        <p:grpSpPr>
          <a:xfrm>
            <a:off x="150008" y="5168900"/>
            <a:ext cx="1145990" cy="1143000"/>
            <a:chOff x="152399" y="4572000"/>
            <a:chExt cx="1828800" cy="1824029"/>
          </a:xfrm>
        </p:grpSpPr>
        <p:sp>
          <p:nvSpPr>
            <p:cNvPr id="19" name="Oval 18"/>
            <p:cNvSpPr/>
            <p:nvPr/>
          </p:nvSpPr>
          <p:spPr>
            <a:xfrm>
              <a:off x="152399" y="4572000"/>
              <a:ext cx="1828800" cy="1824029"/>
            </a:xfrm>
            <a:prstGeom prst="ellipse">
              <a:avLst/>
            </a:prstGeom>
            <a:solidFill>
              <a:schemeClr val="tx1"/>
            </a:solidFill>
            <a:ln w="25400" cap="flat" cmpd="sng" algn="ctr">
              <a:solidFill>
                <a:schemeClr val="tx1">
                  <a:lumMod val="65000"/>
                  <a:lumOff val="35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975359" y="5392574"/>
              <a:ext cx="182880" cy="1828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Rectangle 43"/>
          <p:cNvSpPr/>
          <p:nvPr/>
        </p:nvSpPr>
        <p:spPr>
          <a:xfrm>
            <a:off x="4305300" y="5754469"/>
            <a:ext cx="1562100" cy="523220"/>
          </a:xfrm>
          <a:prstGeom prst="rect">
            <a:avLst/>
          </a:prstGeom>
        </p:spPr>
        <p:txBody>
          <a:bodyPr wrap="square">
            <a:spAutoFit/>
          </a:bodyPr>
          <a:lstStyle/>
          <a:p>
            <a:r>
              <a:rPr lang="en-US" sz="2800" b="1">
                <a:solidFill>
                  <a:srgbClr val="FFFFFF"/>
                </a:solidFill>
              </a:rPr>
              <a:t>σ = 0.5</a:t>
            </a:r>
          </a:p>
        </p:txBody>
      </p:sp>
      <p:sp>
        <p:nvSpPr>
          <p:cNvPr id="45" name="Rectangle 44"/>
          <p:cNvSpPr/>
          <p:nvPr/>
        </p:nvSpPr>
        <p:spPr>
          <a:xfrm>
            <a:off x="7264400" y="5754469"/>
            <a:ext cx="1562100" cy="523220"/>
          </a:xfrm>
          <a:prstGeom prst="rect">
            <a:avLst/>
          </a:prstGeom>
        </p:spPr>
        <p:txBody>
          <a:bodyPr wrap="square">
            <a:spAutoFit/>
          </a:bodyPr>
          <a:lstStyle/>
          <a:p>
            <a:r>
              <a:rPr lang="en-US" sz="2800" b="1">
                <a:solidFill>
                  <a:srgbClr val="FFFFFF"/>
                </a:solidFill>
              </a:rPr>
              <a:t>σ = 0.9</a:t>
            </a:r>
          </a:p>
        </p:txBody>
      </p:sp>
      <p:sp>
        <p:nvSpPr>
          <p:cNvPr id="50" name="TextBox 49"/>
          <p:cNvSpPr txBox="1"/>
          <p:nvPr/>
        </p:nvSpPr>
        <p:spPr>
          <a:xfrm rot="16200000">
            <a:off x="8449797" y="4485093"/>
            <a:ext cx="988296" cy="400110"/>
          </a:xfrm>
          <a:prstGeom prst="rect">
            <a:avLst/>
          </a:prstGeom>
          <a:noFill/>
        </p:spPr>
        <p:txBody>
          <a:bodyPr wrap="none" rtlCol="0">
            <a:spAutoFit/>
          </a:bodyPr>
          <a:lstStyle/>
          <a:p>
            <a:pPr algn="ctr"/>
            <a:r>
              <a:rPr lang="en-US" sz="2000" b="1">
                <a:solidFill>
                  <a:schemeClr val="bg1">
                    <a:lumMod val="75000"/>
                  </a:schemeClr>
                </a:solidFill>
              </a:rPr>
              <a:t>1.5 µm</a:t>
            </a:r>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74" name="TextBox 73"/>
          <p:cNvSpPr txBox="1"/>
          <p:nvPr/>
        </p:nvSpPr>
        <p:spPr>
          <a:xfrm>
            <a:off x="0" y="1828800"/>
            <a:ext cx="9144000" cy="1446550"/>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High NA</a:t>
            </a:r>
          </a:p>
          <a:p>
            <a:pPr algn="ctr"/>
            <a:r>
              <a:rPr lang="en-US" sz="4400" b="1" dirty="0" smtClean="0">
                <a:solidFill>
                  <a:srgbClr val="FFFFFF"/>
                </a:solidFill>
              </a:rPr>
              <a:t>for high spatial resolution</a:t>
            </a:r>
            <a:endParaRPr lang="en-US" sz="4400" b="1" dirty="0">
              <a:solidFill>
                <a:srgbClr val="FFFFFF"/>
              </a:solidFill>
            </a:endParaRPr>
          </a:p>
        </p:txBody>
      </p:sp>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 name="Rectangle 94"/>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6" name="Picture 115"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grpSp>
        <p:nvGrpSpPr>
          <p:cNvPr id="2" name="Group 127"/>
          <p:cNvGrpSpPr/>
          <p:nvPr/>
        </p:nvGrpSpPr>
        <p:grpSpPr>
          <a:xfrm>
            <a:off x="3886200" y="762000"/>
            <a:ext cx="1508760" cy="5928360"/>
            <a:chOff x="5486400" y="762000"/>
            <a:chExt cx="1508760" cy="5928360"/>
          </a:xfrm>
        </p:grpSpPr>
        <p:grpSp>
          <p:nvGrpSpPr>
            <p:cNvPr id="3" name="Group 126"/>
            <p:cNvGrpSpPr/>
            <p:nvPr/>
          </p:nvGrpSpPr>
          <p:grpSpPr>
            <a:xfrm>
              <a:off x="5486400" y="5181600"/>
              <a:ext cx="1508760" cy="1508760"/>
              <a:chOff x="5486400" y="5181600"/>
              <a:chExt cx="1508760" cy="1508760"/>
            </a:xfrm>
          </p:grpSpPr>
          <p:sp>
            <p:nvSpPr>
              <p:cNvPr id="40" name="Oval 39"/>
              <p:cNvSpPr>
                <a:spLocks noChangeAspect="1"/>
              </p:cNvSpPr>
              <p:nvPr/>
            </p:nvSpPr>
            <p:spPr>
              <a:xfrm>
                <a:off x="5486400" y="5181600"/>
                <a:ext cx="1508760" cy="150876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6052185" y="5734812"/>
                <a:ext cx="377190" cy="37719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82"/>
              <p:cNvGrpSpPr>
                <a:grpSpLocks noChangeAspect="1"/>
              </p:cNvGrpSpPr>
              <p:nvPr/>
            </p:nvGrpSpPr>
            <p:grpSpPr>
              <a:xfrm>
                <a:off x="5677091" y="5734812"/>
                <a:ext cx="1127379" cy="377190"/>
                <a:chOff x="-2705100" y="2209800"/>
                <a:chExt cx="3416300" cy="1143000"/>
              </a:xfrm>
            </p:grpSpPr>
            <p:sp>
              <p:nvSpPr>
                <p:cNvPr id="42" name="Oval 41"/>
                <p:cNvSpPr/>
                <p:nvPr/>
              </p:nvSpPr>
              <p:spPr>
                <a:xfrm>
                  <a:off x="-4318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7051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5" name="Group 122"/>
            <p:cNvGrpSpPr/>
            <p:nvPr/>
          </p:nvGrpSpPr>
          <p:grpSpPr>
            <a:xfrm>
              <a:off x="5609889" y="3851264"/>
              <a:ext cx="1261334" cy="1261334"/>
              <a:chOff x="5609889" y="3851264"/>
              <a:chExt cx="1261334" cy="1261334"/>
            </a:xfrm>
          </p:grpSpPr>
          <p:grpSp>
            <p:nvGrpSpPr>
              <p:cNvPr id="6" name="Group 34"/>
              <p:cNvGrpSpPr/>
              <p:nvPr/>
            </p:nvGrpSpPr>
            <p:grpSpPr>
              <a:xfrm rot="5400000">
                <a:off x="5609889" y="3851264"/>
                <a:ext cx="1261334" cy="1261334"/>
                <a:chOff x="7208520" y="-5044439"/>
                <a:chExt cx="3840479" cy="3840479"/>
              </a:xfrm>
            </p:grpSpPr>
            <p:sp>
              <p:nvSpPr>
                <p:cNvPr id="92" name="Oval 91"/>
                <p:cNvSpPr>
                  <a:spLocks noChangeAspect="1"/>
                </p:cNvSpPr>
                <p:nvPr/>
              </p:nvSpPr>
              <p:spPr>
                <a:xfrm>
                  <a:off x="7208520" y="-5044439"/>
                  <a:ext cx="3840479" cy="384047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a:spLocks noChangeAspect="1"/>
                </p:cNvSpPr>
                <p:nvPr/>
              </p:nvSpPr>
              <p:spPr>
                <a:xfrm>
                  <a:off x="8557259"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 name="Group 100"/>
              <p:cNvGrpSpPr>
                <a:grpSpLocks noChangeAspect="1"/>
              </p:cNvGrpSpPr>
              <p:nvPr/>
            </p:nvGrpSpPr>
            <p:grpSpPr>
              <a:xfrm>
                <a:off x="5677091" y="4293336"/>
                <a:ext cx="1127379" cy="377190"/>
                <a:chOff x="-2705100" y="2209800"/>
                <a:chExt cx="3416300" cy="1143000"/>
              </a:xfrm>
            </p:grpSpPr>
            <p:sp>
              <p:nvSpPr>
                <p:cNvPr id="103" name="Oval 102"/>
                <p:cNvSpPr/>
                <p:nvPr/>
              </p:nvSpPr>
              <p:spPr>
                <a:xfrm>
                  <a:off x="-4318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27051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8" name="Group 123"/>
            <p:cNvGrpSpPr/>
            <p:nvPr/>
          </p:nvGrpSpPr>
          <p:grpSpPr>
            <a:xfrm>
              <a:off x="5677091" y="2708738"/>
              <a:ext cx="1127379" cy="1051112"/>
              <a:chOff x="5677091" y="2708738"/>
              <a:chExt cx="1127379" cy="1051112"/>
            </a:xfrm>
          </p:grpSpPr>
          <p:grpSp>
            <p:nvGrpSpPr>
              <p:cNvPr id="9" name="Group 35"/>
              <p:cNvGrpSpPr/>
              <p:nvPr/>
            </p:nvGrpSpPr>
            <p:grpSpPr>
              <a:xfrm rot="5400000">
                <a:off x="5715000" y="2708738"/>
                <a:ext cx="1051112" cy="1051112"/>
                <a:chOff x="3627120" y="-4724400"/>
                <a:chExt cx="3200400" cy="3200400"/>
              </a:xfrm>
            </p:grpSpPr>
            <p:sp>
              <p:nvSpPr>
                <p:cNvPr id="89" name="Oval 88"/>
                <p:cNvSpPr>
                  <a:spLocks noChangeAspect="1"/>
                </p:cNvSpPr>
                <p:nvPr/>
              </p:nvSpPr>
              <p:spPr>
                <a:xfrm>
                  <a:off x="3627120" y="-4724400"/>
                  <a:ext cx="3200400" cy="32004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a:spLocks noChangeAspect="1"/>
                </p:cNvSpPr>
                <p:nvPr/>
              </p:nvSpPr>
              <p:spPr>
                <a:xfrm>
                  <a:off x="4655820"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105"/>
              <p:cNvGrpSpPr>
                <a:grpSpLocks noChangeAspect="1"/>
              </p:cNvGrpSpPr>
              <p:nvPr/>
            </p:nvGrpSpPr>
            <p:grpSpPr>
              <a:xfrm>
                <a:off x="5677091" y="3045699"/>
                <a:ext cx="1127379" cy="377190"/>
                <a:chOff x="-2705100" y="2209800"/>
                <a:chExt cx="3416300" cy="1143000"/>
              </a:xfrm>
            </p:grpSpPr>
            <p:sp>
              <p:nvSpPr>
                <p:cNvPr id="109" name="Oval 108"/>
                <p:cNvSpPr/>
                <p:nvPr/>
              </p:nvSpPr>
              <p:spPr>
                <a:xfrm>
                  <a:off x="-4318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27051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1" name="Group 124"/>
            <p:cNvGrpSpPr/>
            <p:nvPr/>
          </p:nvGrpSpPr>
          <p:grpSpPr>
            <a:xfrm>
              <a:off x="5677091" y="1626274"/>
              <a:ext cx="1127379" cy="991049"/>
              <a:chOff x="5677091" y="1626274"/>
              <a:chExt cx="1127379" cy="991049"/>
            </a:xfrm>
          </p:grpSpPr>
          <p:grpSp>
            <p:nvGrpSpPr>
              <p:cNvPr id="12" name="Group 36"/>
              <p:cNvGrpSpPr/>
              <p:nvPr/>
            </p:nvGrpSpPr>
            <p:grpSpPr>
              <a:xfrm rot="5400000">
                <a:off x="5745031" y="1626275"/>
                <a:ext cx="991049" cy="991048"/>
                <a:chOff x="228600" y="-4632960"/>
                <a:chExt cx="3017520" cy="3017520"/>
              </a:xfrm>
            </p:grpSpPr>
            <p:sp>
              <p:nvSpPr>
                <p:cNvPr id="96" name="Oval 95"/>
                <p:cNvSpPr>
                  <a:spLocks noChangeAspect="1"/>
                </p:cNvSpPr>
                <p:nvPr/>
              </p:nvSpPr>
              <p:spPr>
                <a:xfrm>
                  <a:off x="228600" y="-4632960"/>
                  <a:ext cx="3017520" cy="301752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a:spLocks noChangeAspect="1"/>
                </p:cNvSpPr>
                <p:nvPr/>
              </p:nvSpPr>
              <p:spPr>
                <a:xfrm>
                  <a:off x="1165860"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16"/>
              <p:cNvGrpSpPr>
                <a:grpSpLocks noChangeAspect="1"/>
              </p:cNvGrpSpPr>
              <p:nvPr/>
            </p:nvGrpSpPr>
            <p:grpSpPr>
              <a:xfrm>
                <a:off x="5677091" y="1933204"/>
                <a:ext cx="1127379" cy="377190"/>
                <a:chOff x="-2705100" y="2209800"/>
                <a:chExt cx="3416300" cy="1143000"/>
              </a:xfrm>
            </p:grpSpPr>
            <p:sp>
              <p:nvSpPr>
                <p:cNvPr id="118" name="Oval 117"/>
                <p:cNvSpPr/>
                <p:nvPr/>
              </p:nvSpPr>
              <p:spPr>
                <a:xfrm>
                  <a:off x="-4318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p:cNvSpPr/>
                <p:nvPr/>
              </p:nvSpPr>
              <p:spPr>
                <a:xfrm>
                  <a:off x="-27051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14" name="Group 125"/>
            <p:cNvGrpSpPr/>
            <p:nvPr/>
          </p:nvGrpSpPr>
          <p:grpSpPr>
            <a:xfrm>
              <a:off x="5677091" y="762000"/>
              <a:ext cx="1127379" cy="750794"/>
              <a:chOff x="5677091" y="762000"/>
              <a:chExt cx="1127379" cy="750794"/>
            </a:xfrm>
          </p:grpSpPr>
          <p:grpSp>
            <p:nvGrpSpPr>
              <p:cNvPr id="15" name="Group 45"/>
              <p:cNvGrpSpPr/>
              <p:nvPr/>
            </p:nvGrpSpPr>
            <p:grpSpPr>
              <a:xfrm rot="5400000">
                <a:off x="5865158" y="762000"/>
                <a:ext cx="750794" cy="750794"/>
                <a:chOff x="-42753" y="-2631396"/>
                <a:chExt cx="1138009" cy="1138009"/>
              </a:xfrm>
            </p:grpSpPr>
            <p:sp>
              <p:nvSpPr>
                <p:cNvPr id="99" name="Oval 98"/>
                <p:cNvSpPr>
                  <a:spLocks noChangeAspect="1"/>
                </p:cNvSpPr>
                <p:nvPr/>
              </p:nvSpPr>
              <p:spPr>
                <a:xfrm>
                  <a:off x="-42753" y="-2631396"/>
                  <a:ext cx="1138009" cy="113800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a:spLocks noChangeAspect="1"/>
                </p:cNvSpPr>
                <p:nvPr/>
              </p:nvSpPr>
              <p:spPr>
                <a:xfrm>
                  <a:off x="241749" y="-2346894"/>
                  <a:ext cx="569005" cy="56900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19"/>
              <p:cNvGrpSpPr>
                <a:grpSpLocks noChangeAspect="1"/>
              </p:cNvGrpSpPr>
              <p:nvPr/>
            </p:nvGrpSpPr>
            <p:grpSpPr>
              <a:xfrm>
                <a:off x="5677091" y="948802"/>
                <a:ext cx="1127379" cy="377190"/>
                <a:chOff x="-2705100" y="2209800"/>
                <a:chExt cx="3416300" cy="1143000"/>
              </a:xfrm>
            </p:grpSpPr>
            <p:sp>
              <p:nvSpPr>
                <p:cNvPr id="121" name="Oval 120"/>
                <p:cNvSpPr/>
                <p:nvPr/>
              </p:nvSpPr>
              <p:spPr>
                <a:xfrm>
                  <a:off x="-4318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Oval 121"/>
                <p:cNvSpPr/>
                <p:nvPr/>
              </p:nvSpPr>
              <p:spPr>
                <a:xfrm>
                  <a:off x="-2705100" y="2209800"/>
                  <a:ext cx="1143000" cy="1143000"/>
                </a:xfrm>
                <a:prstGeom prst="ellipse">
                  <a:avLst/>
                </a:prstGeom>
                <a:solidFill>
                  <a:schemeClr val="bg1">
                    <a:alpha val="5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17" name="Group 140"/>
          <p:cNvGrpSpPr/>
          <p:nvPr/>
        </p:nvGrpSpPr>
        <p:grpSpPr>
          <a:xfrm>
            <a:off x="5871058" y="97135"/>
            <a:ext cx="2434742" cy="6532265"/>
            <a:chOff x="4876801" y="97135"/>
            <a:chExt cx="2434742" cy="6532265"/>
          </a:xfrm>
        </p:grpSpPr>
        <p:sp>
          <p:nvSpPr>
            <p:cNvPr id="137" name="TextBox 136"/>
            <p:cNvSpPr txBox="1"/>
            <p:nvPr/>
          </p:nvSpPr>
          <p:spPr>
            <a:xfrm>
              <a:off x="5181601" y="97135"/>
              <a:ext cx="1775396" cy="461665"/>
            </a:xfrm>
            <a:prstGeom prst="rect">
              <a:avLst/>
            </a:prstGeom>
            <a:noFill/>
            <a:effectLst>
              <a:outerShdw blurRad="50800" dist="38100" dir="2700000">
                <a:srgbClr val="000000">
                  <a:alpha val="68000"/>
                </a:srgbClr>
              </a:outerShdw>
            </a:effectLst>
          </p:spPr>
          <p:txBody>
            <a:bodyPr wrap="none" rtlCol="0">
              <a:spAutoFit/>
            </a:bodyPr>
            <a:lstStyle/>
            <a:p>
              <a:pPr algn="ctr"/>
              <a:r>
                <a:rPr lang="en-US" sz="2400" b="1">
                  <a:solidFill>
                    <a:srgbClr val="BFBFBF"/>
                  </a:solidFill>
                </a:rPr>
                <a:t>110-nm CD</a:t>
              </a:r>
            </a:p>
          </p:txBody>
        </p:sp>
        <p:pic>
          <p:nvPicPr>
            <p:cNvPr id="138" name="Picture 137" descr="MET10-130805-0018to24_details.png"/>
            <p:cNvPicPr>
              <a:picLocks noChangeAspect="1"/>
            </p:cNvPicPr>
            <p:nvPr/>
          </p:nvPicPr>
          <p:blipFill>
            <a:blip r:embed="rId4"/>
            <a:srcRect r="43715"/>
            <a:stretch>
              <a:fillRect/>
            </a:stretch>
          </p:blipFill>
          <p:spPr>
            <a:xfrm rot="10800000">
              <a:off x="4876801" y="553892"/>
              <a:ext cx="2434742" cy="6075508"/>
            </a:xfrm>
            <a:prstGeom prst="rect">
              <a:avLst/>
            </a:prstGeom>
          </p:spPr>
        </p:pic>
      </p:grpSp>
      <p:grpSp>
        <p:nvGrpSpPr>
          <p:cNvPr id="18" name="Group 158"/>
          <p:cNvGrpSpPr/>
          <p:nvPr/>
        </p:nvGrpSpPr>
        <p:grpSpPr>
          <a:xfrm>
            <a:off x="1927412" y="101024"/>
            <a:ext cx="1501588" cy="6604576"/>
            <a:chOff x="1622612" y="101024"/>
            <a:chExt cx="1501588" cy="6604576"/>
          </a:xfrm>
        </p:grpSpPr>
        <p:grpSp>
          <p:nvGrpSpPr>
            <p:cNvPr id="19" name="Group 138"/>
            <p:cNvGrpSpPr/>
            <p:nvPr/>
          </p:nvGrpSpPr>
          <p:grpSpPr>
            <a:xfrm>
              <a:off x="1622612" y="762000"/>
              <a:ext cx="1501588" cy="5943600"/>
              <a:chOff x="1181100" y="762000"/>
              <a:chExt cx="1501588" cy="5943600"/>
            </a:xfrm>
          </p:grpSpPr>
          <p:grpSp>
            <p:nvGrpSpPr>
              <p:cNvPr id="20" name="Group 35"/>
              <p:cNvGrpSpPr/>
              <p:nvPr/>
            </p:nvGrpSpPr>
            <p:grpSpPr>
              <a:xfrm rot="5400000">
                <a:off x="1406339" y="2708738"/>
                <a:ext cx="1051112" cy="1051112"/>
                <a:chOff x="3627120" y="-4724400"/>
                <a:chExt cx="3200400" cy="3200400"/>
              </a:xfrm>
            </p:grpSpPr>
            <p:sp>
              <p:nvSpPr>
                <p:cNvPr id="26" name="Oval 25"/>
                <p:cNvSpPr>
                  <a:spLocks noChangeAspect="1"/>
                </p:cNvSpPr>
                <p:nvPr/>
              </p:nvSpPr>
              <p:spPr>
                <a:xfrm>
                  <a:off x="3627120" y="-4724400"/>
                  <a:ext cx="3200400" cy="32004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4655820"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34"/>
              <p:cNvGrpSpPr/>
              <p:nvPr/>
            </p:nvGrpSpPr>
            <p:grpSpPr>
              <a:xfrm rot="5400000">
                <a:off x="1301228" y="3851264"/>
                <a:ext cx="1261334" cy="1261334"/>
                <a:chOff x="7208520" y="-5044439"/>
                <a:chExt cx="3840479" cy="3840479"/>
              </a:xfrm>
            </p:grpSpPr>
            <p:sp>
              <p:nvSpPr>
                <p:cNvPr id="27" name="Oval 26"/>
                <p:cNvSpPr>
                  <a:spLocks noChangeAspect="1"/>
                </p:cNvSpPr>
                <p:nvPr/>
              </p:nvSpPr>
              <p:spPr>
                <a:xfrm>
                  <a:off x="7208520" y="-5044439"/>
                  <a:ext cx="3840479" cy="384047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8557259"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33"/>
              <p:cNvGrpSpPr/>
              <p:nvPr/>
            </p:nvGrpSpPr>
            <p:grpSpPr>
              <a:xfrm rot="5400000">
                <a:off x="1181100" y="5204012"/>
                <a:ext cx="1501588" cy="1501588"/>
                <a:chOff x="11429999" y="-5410200"/>
                <a:chExt cx="4572000" cy="4572000"/>
              </a:xfrm>
            </p:grpSpPr>
            <p:sp>
              <p:nvSpPr>
                <p:cNvPr id="28" name="Oval 27"/>
                <p:cNvSpPr>
                  <a:spLocks noChangeAspect="1"/>
                </p:cNvSpPr>
                <p:nvPr/>
              </p:nvSpPr>
              <p:spPr>
                <a:xfrm>
                  <a:off x="11429999" y="-5410200"/>
                  <a:ext cx="4572000" cy="45720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13144499"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3" name="Group 36"/>
              <p:cNvGrpSpPr/>
              <p:nvPr/>
            </p:nvGrpSpPr>
            <p:grpSpPr>
              <a:xfrm rot="5400000">
                <a:off x="1436370" y="1626275"/>
                <a:ext cx="991049" cy="991048"/>
                <a:chOff x="228600" y="-4632960"/>
                <a:chExt cx="3017520" cy="3017520"/>
              </a:xfrm>
            </p:grpSpPr>
            <p:sp>
              <p:nvSpPr>
                <p:cNvPr id="25" name="Oval 24"/>
                <p:cNvSpPr>
                  <a:spLocks noChangeAspect="1"/>
                </p:cNvSpPr>
                <p:nvPr/>
              </p:nvSpPr>
              <p:spPr>
                <a:xfrm>
                  <a:off x="228600" y="-4632960"/>
                  <a:ext cx="3017520" cy="301752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1165860" y="-3695700"/>
                  <a:ext cx="1143000" cy="11430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4" name="Group 45"/>
              <p:cNvGrpSpPr/>
              <p:nvPr/>
            </p:nvGrpSpPr>
            <p:grpSpPr>
              <a:xfrm rot="5400000">
                <a:off x="1556497" y="762000"/>
                <a:ext cx="750794" cy="750794"/>
                <a:chOff x="-42753" y="-2631396"/>
                <a:chExt cx="1138009" cy="1138009"/>
              </a:xfrm>
            </p:grpSpPr>
            <p:sp>
              <p:nvSpPr>
                <p:cNvPr id="24" name="Oval 23"/>
                <p:cNvSpPr>
                  <a:spLocks noChangeAspect="1"/>
                </p:cNvSpPr>
                <p:nvPr/>
              </p:nvSpPr>
              <p:spPr>
                <a:xfrm>
                  <a:off x="-42753" y="-2631396"/>
                  <a:ext cx="1138009" cy="1138009"/>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41749" y="-2346894"/>
                  <a:ext cx="569005" cy="56900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40" name="TextBox 139"/>
            <p:cNvSpPr txBox="1"/>
            <p:nvPr/>
          </p:nvSpPr>
          <p:spPr>
            <a:xfrm>
              <a:off x="1775012" y="101024"/>
              <a:ext cx="1187745" cy="584776"/>
            </a:xfrm>
            <a:prstGeom prst="rect">
              <a:avLst/>
            </a:prstGeom>
            <a:noFill/>
            <a:effectLst>
              <a:outerShdw blurRad="50800" dist="38100" dir="2700000">
                <a:srgbClr val="000000">
                  <a:alpha val="79000"/>
                </a:srgbClr>
              </a:outerShdw>
            </a:effectLst>
          </p:spPr>
          <p:txBody>
            <a:bodyPr wrap="none" rtlCol="0">
              <a:spAutoFit/>
            </a:bodyPr>
            <a:lstStyle/>
            <a:p>
              <a:pPr algn="ctr"/>
              <a:r>
                <a:rPr lang="en-US" sz="3200" b="1">
                  <a:solidFill>
                    <a:schemeClr val="bg1"/>
                  </a:solidFill>
                </a:rPr>
                <a:t>Pupil</a:t>
              </a:r>
              <a:endParaRPr lang="en-US" sz="2400">
                <a:solidFill>
                  <a:schemeClr val="bg1">
                    <a:lumMod val="75000"/>
                  </a:schemeClr>
                </a:solidFill>
              </a:endParaRPr>
            </a:p>
          </p:txBody>
        </p:sp>
      </p:grpSp>
      <p:grpSp>
        <p:nvGrpSpPr>
          <p:cNvPr id="35" name="Group 157"/>
          <p:cNvGrpSpPr/>
          <p:nvPr/>
        </p:nvGrpSpPr>
        <p:grpSpPr>
          <a:xfrm>
            <a:off x="249664" y="101024"/>
            <a:ext cx="1236236" cy="6160076"/>
            <a:chOff x="249664" y="101024"/>
            <a:chExt cx="1236236" cy="6160076"/>
          </a:xfrm>
        </p:grpSpPr>
        <p:sp>
          <p:nvSpPr>
            <p:cNvPr id="131" name="TextBox 130"/>
            <p:cNvSpPr txBox="1"/>
            <p:nvPr/>
          </p:nvSpPr>
          <p:spPr>
            <a:xfrm>
              <a:off x="312010" y="5614769"/>
              <a:ext cx="1083199" cy="646331"/>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0.50</a:t>
              </a:r>
              <a:endParaRPr lang="en-US" sz="4400" b="1">
                <a:solidFill>
                  <a:schemeClr val="bg1"/>
                </a:solidFill>
              </a:endParaRPr>
            </a:p>
          </p:txBody>
        </p:sp>
        <p:sp>
          <p:nvSpPr>
            <p:cNvPr id="132" name="TextBox 131"/>
            <p:cNvSpPr txBox="1"/>
            <p:nvPr/>
          </p:nvSpPr>
          <p:spPr>
            <a:xfrm>
              <a:off x="312010" y="4165600"/>
              <a:ext cx="1083199" cy="646331"/>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0.42</a:t>
              </a:r>
              <a:endParaRPr lang="en-US" sz="4400" b="1">
                <a:solidFill>
                  <a:schemeClr val="bg1"/>
                </a:solidFill>
              </a:endParaRPr>
            </a:p>
          </p:txBody>
        </p:sp>
        <p:sp>
          <p:nvSpPr>
            <p:cNvPr id="133" name="TextBox 132"/>
            <p:cNvSpPr txBox="1"/>
            <p:nvPr/>
          </p:nvSpPr>
          <p:spPr>
            <a:xfrm>
              <a:off x="312010" y="2909669"/>
              <a:ext cx="1083199" cy="646331"/>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0.35</a:t>
              </a:r>
              <a:endParaRPr lang="en-US" sz="4400" b="1">
                <a:solidFill>
                  <a:schemeClr val="bg1"/>
                </a:solidFill>
              </a:endParaRPr>
            </a:p>
          </p:txBody>
        </p:sp>
        <p:sp>
          <p:nvSpPr>
            <p:cNvPr id="134" name="TextBox 133"/>
            <p:cNvSpPr txBox="1"/>
            <p:nvPr/>
          </p:nvSpPr>
          <p:spPr>
            <a:xfrm>
              <a:off x="312010" y="1765300"/>
              <a:ext cx="1083199" cy="646331"/>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0.33</a:t>
              </a:r>
            </a:p>
          </p:txBody>
        </p:sp>
        <p:sp>
          <p:nvSpPr>
            <p:cNvPr id="135" name="TextBox 134"/>
            <p:cNvSpPr txBox="1"/>
            <p:nvPr/>
          </p:nvSpPr>
          <p:spPr>
            <a:xfrm>
              <a:off x="312010" y="801469"/>
              <a:ext cx="1083199" cy="646331"/>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0.25</a:t>
              </a:r>
            </a:p>
          </p:txBody>
        </p:sp>
        <p:sp>
          <p:nvSpPr>
            <p:cNvPr id="157" name="TextBox 156"/>
            <p:cNvSpPr txBox="1"/>
            <p:nvPr/>
          </p:nvSpPr>
          <p:spPr>
            <a:xfrm>
              <a:off x="249664" y="101024"/>
              <a:ext cx="1236236" cy="584776"/>
            </a:xfrm>
            <a:prstGeom prst="rect">
              <a:avLst/>
            </a:prstGeom>
            <a:noFill/>
            <a:effectLst>
              <a:outerShdw blurRad="50800" dist="38100" dir="2700000">
                <a:srgbClr val="000000">
                  <a:alpha val="79000"/>
                </a:srgbClr>
              </a:outerShdw>
            </a:effectLst>
          </p:spPr>
          <p:txBody>
            <a:bodyPr wrap="none" rtlCol="0">
              <a:spAutoFit/>
            </a:bodyPr>
            <a:lstStyle/>
            <a:p>
              <a:pPr algn="ctr"/>
              <a:r>
                <a:rPr lang="en-US" sz="3200" b="1">
                  <a:solidFill>
                    <a:schemeClr val="bg1"/>
                  </a:solidFill>
                </a:rPr>
                <a:t>4xNA</a:t>
              </a:r>
              <a:endParaRPr lang="en-US" sz="2400">
                <a:solidFill>
                  <a:schemeClr val="bg1">
                    <a:lumMod val="75000"/>
                  </a:schemeClr>
                </a:solidFill>
              </a:endParaRPr>
            </a:p>
          </p:txBody>
        </p:sp>
      </p:grpSp>
      <p:grpSp>
        <p:nvGrpSpPr>
          <p:cNvPr id="36" name="Group 160"/>
          <p:cNvGrpSpPr/>
          <p:nvPr/>
        </p:nvGrpSpPr>
        <p:grpSpPr>
          <a:xfrm>
            <a:off x="15349" y="63500"/>
            <a:ext cx="1204902" cy="6500118"/>
            <a:chOff x="15349" y="63500"/>
            <a:chExt cx="1204902" cy="6500118"/>
          </a:xfrm>
        </p:grpSpPr>
        <p:sp>
          <p:nvSpPr>
            <p:cNvPr id="162" name="TextBox 161"/>
            <p:cNvSpPr txBox="1"/>
            <p:nvPr/>
          </p:nvSpPr>
          <p:spPr>
            <a:xfrm>
              <a:off x="15349" y="54864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0.50</a:t>
              </a:r>
              <a:endParaRPr lang="en-US" sz="4400" b="1">
                <a:solidFill>
                  <a:schemeClr val="bg1"/>
                </a:solidFill>
              </a:endParaRPr>
            </a:p>
            <a:p>
              <a:pPr algn="ctr"/>
              <a:r>
                <a:rPr lang="en-US" sz="2800">
                  <a:solidFill>
                    <a:schemeClr val="bg1">
                      <a:lumMod val="75000"/>
                    </a:schemeClr>
                  </a:solidFill>
                </a:rPr>
                <a:t>0.25 σ</a:t>
              </a:r>
            </a:p>
          </p:txBody>
        </p:sp>
        <p:sp>
          <p:nvSpPr>
            <p:cNvPr id="163" name="TextBox 162"/>
            <p:cNvSpPr txBox="1"/>
            <p:nvPr/>
          </p:nvSpPr>
          <p:spPr>
            <a:xfrm>
              <a:off x="15349" y="42291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0.42</a:t>
              </a:r>
              <a:endParaRPr lang="en-US" sz="4400" b="1">
                <a:solidFill>
                  <a:schemeClr val="bg1"/>
                </a:solidFill>
              </a:endParaRPr>
            </a:p>
            <a:p>
              <a:pPr algn="ctr"/>
              <a:r>
                <a:rPr lang="en-US" sz="2800">
                  <a:solidFill>
                    <a:schemeClr val="bg1">
                      <a:lumMod val="75000"/>
                    </a:schemeClr>
                  </a:solidFill>
                </a:rPr>
                <a:t>0.30 σ</a:t>
              </a:r>
            </a:p>
          </p:txBody>
        </p:sp>
        <p:sp>
          <p:nvSpPr>
            <p:cNvPr id="164" name="TextBox 163"/>
            <p:cNvSpPr txBox="1"/>
            <p:nvPr/>
          </p:nvSpPr>
          <p:spPr>
            <a:xfrm>
              <a:off x="15349" y="2985869"/>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0.35</a:t>
              </a:r>
              <a:endParaRPr lang="en-US" sz="4400" b="1">
                <a:solidFill>
                  <a:schemeClr val="bg1"/>
                </a:solidFill>
              </a:endParaRPr>
            </a:p>
            <a:p>
              <a:pPr algn="ctr"/>
              <a:r>
                <a:rPr lang="en-US" sz="2800">
                  <a:solidFill>
                    <a:schemeClr val="bg1">
                      <a:lumMod val="75000"/>
                    </a:schemeClr>
                  </a:solidFill>
                </a:rPr>
                <a:t>0.36 σ</a:t>
              </a:r>
            </a:p>
          </p:txBody>
        </p:sp>
        <p:sp>
          <p:nvSpPr>
            <p:cNvPr id="165" name="TextBox 164"/>
            <p:cNvSpPr txBox="1"/>
            <p:nvPr/>
          </p:nvSpPr>
          <p:spPr>
            <a:xfrm>
              <a:off x="15349" y="17399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0.33</a:t>
              </a:r>
            </a:p>
            <a:p>
              <a:pPr algn="ctr"/>
              <a:r>
                <a:rPr lang="en-US" sz="2800">
                  <a:solidFill>
                    <a:schemeClr val="bg1">
                      <a:lumMod val="75000"/>
                    </a:schemeClr>
                  </a:solidFill>
                </a:rPr>
                <a:t>0.38 σ</a:t>
              </a:r>
            </a:p>
          </p:txBody>
        </p:sp>
        <p:sp>
          <p:nvSpPr>
            <p:cNvPr id="166" name="TextBox 165"/>
            <p:cNvSpPr txBox="1"/>
            <p:nvPr/>
          </p:nvSpPr>
          <p:spPr>
            <a:xfrm>
              <a:off x="15349" y="4953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0.25</a:t>
              </a:r>
            </a:p>
            <a:p>
              <a:pPr algn="ctr"/>
              <a:r>
                <a:rPr lang="en-US" sz="2800">
                  <a:solidFill>
                    <a:schemeClr val="bg1">
                      <a:lumMod val="75000"/>
                    </a:schemeClr>
                  </a:solidFill>
                </a:rPr>
                <a:t>0.50 σ</a:t>
              </a:r>
            </a:p>
          </p:txBody>
        </p:sp>
        <p:sp>
          <p:nvSpPr>
            <p:cNvPr id="167" name="TextBox 166"/>
            <p:cNvSpPr txBox="1"/>
            <p:nvPr/>
          </p:nvSpPr>
          <p:spPr>
            <a:xfrm>
              <a:off x="132030" y="63500"/>
              <a:ext cx="971540" cy="461665"/>
            </a:xfrm>
            <a:prstGeom prst="rect">
              <a:avLst/>
            </a:prstGeom>
            <a:noFill/>
            <a:effectLst>
              <a:outerShdw blurRad="50800" dist="38100" dir="2700000">
                <a:srgbClr val="000000">
                  <a:alpha val="79000"/>
                </a:srgbClr>
              </a:outerShdw>
            </a:effectLst>
          </p:spPr>
          <p:txBody>
            <a:bodyPr wrap="none" rtlCol="0">
              <a:spAutoFit/>
            </a:bodyPr>
            <a:lstStyle/>
            <a:p>
              <a:pPr algn="ctr"/>
              <a:r>
                <a:rPr lang="en-US" sz="2400" b="1">
                  <a:solidFill>
                    <a:schemeClr val="bg1"/>
                  </a:solidFill>
                </a:rPr>
                <a:t>4xNA</a:t>
              </a:r>
              <a:endParaRPr lang="en-US">
                <a:solidFill>
                  <a:schemeClr val="bg1">
                    <a:lumMod val="7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par>
                                <p:cTn id="17" presetID="10" presetClass="exit" presetSubtype="0" fill="hold" nodeType="withEffect">
                                  <p:stCondLst>
                                    <p:cond delay="10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0" presetClass="path" presetSubtype="0" accel="50000" decel="50000" fill="hold" nodeType="withEffect">
                                  <p:stCondLst>
                                    <p:cond delay="200"/>
                                  </p:stCondLst>
                                  <p:childTnLst>
                                    <p:animMotion origin="layout" path="M -2.5E-6 2.22222E-6 L -0.50833 2.22222E-6 " pathEditMode="relative" rAng="0" ptsTypes="AA">
                                      <p:cBhvr>
                                        <p:cTn id="21" dur="500" fill="hold"/>
                                        <p:tgtEl>
                                          <p:spTgt spid="17"/>
                                        </p:tgtEl>
                                        <p:attrNameLst>
                                          <p:attrName>ppt_x</p:attrName>
                                          <p:attrName>ppt_y</p:attrName>
                                        </p:attrNameLst>
                                      </p:cBhvr>
                                      <p:rCtr x="-254" y="0"/>
                                    </p:animMotion>
                                  </p:childTnLst>
                                </p:cTn>
                              </p:par>
                              <p:par>
                                <p:cTn id="22" presetID="10" presetClass="entr" presetSubtype="0" fill="hold" nodeType="withEffect">
                                  <p:stCondLst>
                                    <p:cond delay="15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 name="Rectangle 94"/>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9" name="Picture 118" descr="BACUS2013_Lines_vs_NAb1.png"/>
          <p:cNvPicPr>
            <a:picLocks noChangeAspect="1"/>
          </p:cNvPicPr>
          <p:nvPr/>
        </p:nvPicPr>
        <p:blipFill>
          <a:blip r:embed="rId3"/>
          <a:stretch>
            <a:fillRect/>
          </a:stretch>
        </p:blipFill>
        <p:spPr>
          <a:xfrm>
            <a:off x="4008402" y="520699"/>
            <a:ext cx="5287999" cy="6248401"/>
          </a:xfrm>
          <a:prstGeom prst="rect">
            <a:avLst/>
          </a:prstGeom>
        </p:spPr>
      </p:pic>
      <p:pic>
        <p:nvPicPr>
          <p:cNvPr id="116" name="Picture 115"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117" name="TextBox 116"/>
          <p:cNvSpPr txBox="1"/>
          <p:nvPr/>
        </p:nvSpPr>
        <p:spPr>
          <a:xfrm>
            <a:off x="1536700" y="97135"/>
            <a:ext cx="1775396" cy="461665"/>
          </a:xfrm>
          <a:prstGeom prst="rect">
            <a:avLst/>
          </a:prstGeom>
          <a:noFill/>
          <a:effectLst>
            <a:outerShdw blurRad="50800" dist="38100" dir="2700000">
              <a:srgbClr val="000000">
                <a:alpha val="68000"/>
              </a:srgbClr>
            </a:outerShdw>
          </a:effectLst>
        </p:spPr>
        <p:txBody>
          <a:bodyPr wrap="none" rtlCol="0">
            <a:spAutoFit/>
          </a:bodyPr>
          <a:lstStyle/>
          <a:p>
            <a:pPr algn="ctr"/>
            <a:r>
              <a:rPr lang="en-US" sz="2400" b="1">
                <a:solidFill>
                  <a:srgbClr val="BFBFBF"/>
                </a:solidFill>
              </a:rPr>
              <a:t>110-nm CD</a:t>
            </a:r>
          </a:p>
        </p:txBody>
      </p:sp>
      <p:pic>
        <p:nvPicPr>
          <p:cNvPr id="120" name="Picture 119" descr="BACUS2013_Lines_vs_NAb2.png"/>
          <p:cNvPicPr>
            <a:picLocks noChangeAspect="1"/>
          </p:cNvPicPr>
          <p:nvPr/>
        </p:nvPicPr>
        <p:blipFill>
          <a:blip r:embed="rId5"/>
          <a:stretch>
            <a:fillRect/>
          </a:stretch>
        </p:blipFill>
        <p:spPr>
          <a:xfrm>
            <a:off x="4008402" y="520699"/>
            <a:ext cx="5293157" cy="6254496"/>
          </a:xfrm>
          <a:prstGeom prst="rect">
            <a:avLst/>
          </a:prstGeom>
        </p:spPr>
      </p:pic>
      <p:pic>
        <p:nvPicPr>
          <p:cNvPr id="121" name="Picture 120" descr="BACUS2013_Lines_vs_NAb3.png"/>
          <p:cNvPicPr>
            <a:picLocks noChangeAspect="1"/>
          </p:cNvPicPr>
          <p:nvPr/>
        </p:nvPicPr>
        <p:blipFill>
          <a:blip r:embed="rId6"/>
          <a:stretch>
            <a:fillRect/>
          </a:stretch>
        </p:blipFill>
        <p:spPr>
          <a:xfrm>
            <a:off x="4008402" y="520699"/>
            <a:ext cx="5293157" cy="6254496"/>
          </a:xfrm>
          <a:prstGeom prst="rect">
            <a:avLst/>
          </a:prstGeom>
        </p:spPr>
      </p:pic>
      <p:pic>
        <p:nvPicPr>
          <p:cNvPr id="122" name="Picture 121" descr="BACUS2013_Lines_vs_NAb4.png"/>
          <p:cNvPicPr>
            <a:picLocks noChangeAspect="1"/>
          </p:cNvPicPr>
          <p:nvPr/>
        </p:nvPicPr>
        <p:blipFill>
          <a:blip r:embed="rId7"/>
          <a:stretch>
            <a:fillRect/>
          </a:stretch>
        </p:blipFill>
        <p:spPr>
          <a:xfrm>
            <a:off x="4008402" y="520699"/>
            <a:ext cx="5293157" cy="6254496"/>
          </a:xfrm>
          <a:prstGeom prst="rect">
            <a:avLst/>
          </a:prstGeom>
        </p:spPr>
      </p:pic>
      <p:pic>
        <p:nvPicPr>
          <p:cNvPr id="123" name="Picture 122" descr="BACUS2013_Lines_vs_NAb5.png"/>
          <p:cNvPicPr>
            <a:picLocks noChangeAspect="1"/>
          </p:cNvPicPr>
          <p:nvPr/>
        </p:nvPicPr>
        <p:blipFill>
          <a:blip r:embed="rId8"/>
          <a:stretch>
            <a:fillRect/>
          </a:stretch>
        </p:blipFill>
        <p:spPr>
          <a:xfrm>
            <a:off x="4008402" y="520699"/>
            <a:ext cx="5293157" cy="6254496"/>
          </a:xfrm>
          <a:prstGeom prst="rect">
            <a:avLst/>
          </a:prstGeom>
        </p:spPr>
      </p:pic>
      <p:sp>
        <p:nvSpPr>
          <p:cNvPr id="112" name="Right Triangle 111"/>
          <p:cNvSpPr/>
          <p:nvPr/>
        </p:nvSpPr>
        <p:spPr>
          <a:xfrm rot="13500000">
            <a:off x="3267164" y="3259751"/>
            <a:ext cx="715817" cy="715818"/>
          </a:xfrm>
          <a:prstGeom prst="rtTriangle">
            <a:avLst/>
          </a:prstGeom>
          <a:solidFill>
            <a:srgbClr val="4A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ight Triangle 112"/>
          <p:cNvSpPr/>
          <p:nvPr/>
        </p:nvSpPr>
        <p:spPr>
          <a:xfrm rot="13500000">
            <a:off x="3267164" y="4478951"/>
            <a:ext cx="715817" cy="715818"/>
          </a:xfrm>
          <a:prstGeom prst="rtTriangle">
            <a:avLst/>
          </a:prstGeom>
          <a:solidFill>
            <a:srgbClr val="357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ight Triangle 113"/>
          <p:cNvSpPr/>
          <p:nvPr/>
        </p:nvSpPr>
        <p:spPr>
          <a:xfrm rot="13500000">
            <a:off x="3267166" y="5723551"/>
            <a:ext cx="715817" cy="715818"/>
          </a:xfrm>
          <a:prstGeom prst="rtTriangle">
            <a:avLst/>
          </a:prstGeom>
          <a:solidFill>
            <a:srgbClr val="D693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ight Triangle 114"/>
          <p:cNvSpPr/>
          <p:nvPr/>
        </p:nvSpPr>
        <p:spPr>
          <a:xfrm rot="13500000">
            <a:off x="3267162" y="745150"/>
            <a:ext cx="715817" cy="715818"/>
          </a:xfrm>
          <a:prstGeom prst="rtTriangle">
            <a:avLst/>
          </a:prstGeom>
          <a:solidFill>
            <a:srgbClr val="8298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ight Triangle 110"/>
          <p:cNvSpPr/>
          <p:nvPr/>
        </p:nvSpPr>
        <p:spPr>
          <a:xfrm rot="13500000">
            <a:off x="3267162" y="1964351"/>
            <a:ext cx="715817" cy="715818"/>
          </a:xfrm>
          <a:prstGeom prst="rtTriangle">
            <a:avLst/>
          </a:prstGeom>
          <a:solidFill>
            <a:srgbClr val="CD2A0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a:off x="4051300" y="228600"/>
            <a:ext cx="662652" cy="461665"/>
          </a:xfrm>
          <a:prstGeom prst="rect">
            <a:avLst/>
          </a:prstGeom>
          <a:noFill/>
        </p:spPr>
        <p:txBody>
          <a:bodyPr wrap="none" rtlCol="0">
            <a:spAutoFit/>
          </a:bodyPr>
          <a:lstStyle/>
          <a:p>
            <a:r>
              <a:rPr lang="en-US" sz="2400" i="1">
                <a:solidFill>
                  <a:schemeClr val="bg1"/>
                </a:solidFill>
              </a:rPr>
              <a:t>I</a:t>
            </a:r>
            <a:r>
              <a:rPr lang="en-US" sz="2400">
                <a:solidFill>
                  <a:schemeClr val="bg1"/>
                </a:solidFill>
              </a:rPr>
              <a:t>(</a:t>
            </a:r>
            <a:r>
              <a:rPr lang="en-US" sz="2400" i="1">
                <a:solidFill>
                  <a:schemeClr val="bg1"/>
                </a:solidFill>
              </a:rPr>
              <a:t>x</a:t>
            </a:r>
            <a:r>
              <a:rPr lang="en-US" sz="2400">
                <a:solidFill>
                  <a:schemeClr val="bg1"/>
                </a:solidFill>
              </a:rPr>
              <a:t>)</a:t>
            </a:r>
          </a:p>
        </p:txBody>
      </p:sp>
      <p:pic>
        <p:nvPicPr>
          <p:cNvPr id="99" name="Picture 98" descr="MET10-130805-0018to24_details.png"/>
          <p:cNvPicPr>
            <a:picLocks noChangeAspect="1"/>
          </p:cNvPicPr>
          <p:nvPr/>
        </p:nvPicPr>
        <p:blipFill>
          <a:blip r:embed="rId9"/>
          <a:srcRect r="43715"/>
          <a:stretch>
            <a:fillRect/>
          </a:stretch>
        </p:blipFill>
        <p:spPr>
          <a:xfrm rot="10800000">
            <a:off x="1231900" y="553892"/>
            <a:ext cx="2434742" cy="6075508"/>
          </a:xfrm>
          <a:prstGeom prst="rect">
            <a:avLst/>
          </a:prstGeom>
        </p:spPr>
      </p:pic>
      <p:grpSp>
        <p:nvGrpSpPr>
          <p:cNvPr id="26" name="Group 25"/>
          <p:cNvGrpSpPr/>
          <p:nvPr/>
        </p:nvGrpSpPr>
        <p:grpSpPr>
          <a:xfrm>
            <a:off x="15349" y="63500"/>
            <a:ext cx="1204902" cy="6500118"/>
            <a:chOff x="15349" y="63500"/>
            <a:chExt cx="1204902" cy="6500118"/>
          </a:xfrm>
        </p:grpSpPr>
        <p:sp>
          <p:nvSpPr>
            <p:cNvPr id="102" name="TextBox 101"/>
            <p:cNvSpPr txBox="1"/>
            <p:nvPr/>
          </p:nvSpPr>
          <p:spPr>
            <a:xfrm>
              <a:off x="15349" y="54864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0.50</a:t>
              </a:r>
              <a:endParaRPr lang="en-US" sz="4400" b="1">
                <a:solidFill>
                  <a:schemeClr val="bg1"/>
                </a:solidFill>
              </a:endParaRPr>
            </a:p>
            <a:p>
              <a:pPr algn="ctr"/>
              <a:r>
                <a:rPr lang="en-US" sz="2800">
                  <a:solidFill>
                    <a:schemeClr val="bg1">
                      <a:lumMod val="75000"/>
                    </a:schemeClr>
                  </a:solidFill>
                </a:rPr>
                <a:t>0.25 σ</a:t>
              </a:r>
            </a:p>
          </p:txBody>
        </p:sp>
        <p:sp>
          <p:nvSpPr>
            <p:cNvPr id="104" name="TextBox 103"/>
            <p:cNvSpPr txBox="1"/>
            <p:nvPr/>
          </p:nvSpPr>
          <p:spPr>
            <a:xfrm>
              <a:off x="15349" y="42291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0.42</a:t>
              </a:r>
              <a:endParaRPr lang="en-US" sz="4400" b="1">
                <a:solidFill>
                  <a:schemeClr val="bg1"/>
                </a:solidFill>
              </a:endParaRPr>
            </a:p>
            <a:p>
              <a:pPr algn="ctr"/>
              <a:r>
                <a:rPr lang="en-US" sz="2800">
                  <a:solidFill>
                    <a:schemeClr val="bg1">
                      <a:lumMod val="75000"/>
                    </a:schemeClr>
                  </a:solidFill>
                </a:rPr>
                <a:t>0.30 σ</a:t>
              </a:r>
            </a:p>
          </p:txBody>
        </p:sp>
        <p:sp>
          <p:nvSpPr>
            <p:cNvPr id="107" name="TextBox 106"/>
            <p:cNvSpPr txBox="1"/>
            <p:nvPr/>
          </p:nvSpPr>
          <p:spPr>
            <a:xfrm>
              <a:off x="15349" y="2985869"/>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0.35</a:t>
              </a:r>
              <a:endParaRPr lang="en-US" sz="4400" b="1">
                <a:solidFill>
                  <a:schemeClr val="bg1"/>
                </a:solidFill>
              </a:endParaRPr>
            </a:p>
            <a:p>
              <a:pPr algn="ctr"/>
              <a:r>
                <a:rPr lang="en-US" sz="2800">
                  <a:solidFill>
                    <a:schemeClr val="bg1">
                      <a:lumMod val="75000"/>
                    </a:schemeClr>
                  </a:solidFill>
                </a:rPr>
                <a:t>0.36 σ</a:t>
              </a:r>
            </a:p>
          </p:txBody>
        </p:sp>
        <p:sp>
          <p:nvSpPr>
            <p:cNvPr id="108" name="TextBox 107"/>
            <p:cNvSpPr txBox="1"/>
            <p:nvPr/>
          </p:nvSpPr>
          <p:spPr>
            <a:xfrm>
              <a:off x="15349" y="17399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0.33</a:t>
              </a:r>
            </a:p>
            <a:p>
              <a:pPr algn="ctr"/>
              <a:r>
                <a:rPr lang="en-US" sz="2800">
                  <a:solidFill>
                    <a:schemeClr val="bg1">
                      <a:lumMod val="75000"/>
                    </a:schemeClr>
                  </a:solidFill>
                </a:rPr>
                <a:t>0.38 σ</a:t>
              </a:r>
            </a:p>
          </p:txBody>
        </p:sp>
        <p:sp>
          <p:nvSpPr>
            <p:cNvPr id="109" name="TextBox 108"/>
            <p:cNvSpPr txBox="1"/>
            <p:nvPr/>
          </p:nvSpPr>
          <p:spPr>
            <a:xfrm>
              <a:off x="15349" y="495300"/>
              <a:ext cx="1204902" cy="1077218"/>
            </a:xfrm>
            <a:prstGeom prst="rect">
              <a:avLst/>
            </a:prstGeom>
            <a:noFill/>
            <a:effectLst>
              <a:outerShdw blurRad="50800" dist="38100" dir="2700000">
                <a:srgbClr val="000000">
                  <a:alpha val="79000"/>
                </a:srgbClr>
              </a:outerShdw>
            </a:effectLst>
          </p:spPr>
          <p:txBody>
            <a:bodyPr wrap="none" rtlCol="0">
              <a:spAutoFit/>
            </a:bodyPr>
            <a:lstStyle/>
            <a:p>
              <a:pPr algn="ctr"/>
              <a:r>
                <a:rPr lang="en-US" sz="3600" b="1">
                  <a:solidFill>
                    <a:schemeClr val="bg1"/>
                  </a:solidFill>
                </a:rPr>
                <a:t>0.25</a:t>
              </a:r>
            </a:p>
            <a:p>
              <a:pPr algn="ctr"/>
              <a:r>
                <a:rPr lang="en-US" sz="2800">
                  <a:solidFill>
                    <a:schemeClr val="bg1">
                      <a:lumMod val="75000"/>
                    </a:schemeClr>
                  </a:solidFill>
                </a:rPr>
                <a:t>0.50 σ</a:t>
              </a:r>
            </a:p>
          </p:txBody>
        </p:sp>
        <p:sp>
          <p:nvSpPr>
            <p:cNvPr id="124" name="TextBox 123"/>
            <p:cNvSpPr txBox="1"/>
            <p:nvPr/>
          </p:nvSpPr>
          <p:spPr>
            <a:xfrm>
              <a:off x="132030" y="63500"/>
              <a:ext cx="971540" cy="461665"/>
            </a:xfrm>
            <a:prstGeom prst="rect">
              <a:avLst/>
            </a:prstGeom>
            <a:noFill/>
            <a:effectLst>
              <a:outerShdw blurRad="50800" dist="38100" dir="2700000">
                <a:srgbClr val="000000">
                  <a:alpha val="79000"/>
                </a:srgbClr>
              </a:outerShdw>
            </a:effectLst>
          </p:spPr>
          <p:txBody>
            <a:bodyPr wrap="none" rtlCol="0">
              <a:spAutoFit/>
            </a:bodyPr>
            <a:lstStyle/>
            <a:p>
              <a:pPr algn="ctr"/>
              <a:r>
                <a:rPr lang="en-US" sz="2400" b="1">
                  <a:solidFill>
                    <a:schemeClr val="bg1"/>
                  </a:solidFill>
                </a:rPr>
                <a:t>4xNA</a:t>
              </a:r>
              <a:endParaRPr lang="en-US">
                <a:solidFill>
                  <a:schemeClr val="bg1">
                    <a:lumMod val="75000"/>
                  </a:schemeClr>
                </a:solidFill>
              </a:endParaRPr>
            </a:p>
          </p:txBody>
        </p:sp>
      </p:grpSp>
      <p:sp>
        <p:nvSpPr>
          <p:cNvPr id="27" name="TextBox 26"/>
          <p:cNvSpPr txBox="1"/>
          <p:nvPr/>
        </p:nvSpPr>
        <p:spPr>
          <a:xfrm>
            <a:off x="8573224" y="6142335"/>
            <a:ext cx="354876" cy="461665"/>
          </a:xfrm>
          <a:prstGeom prst="rect">
            <a:avLst/>
          </a:prstGeom>
          <a:noFill/>
        </p:spPr>
        <p:txBody>
          <a:bodyPr wrap="none" rtlCol="0">
            <a:spAutoFit/>
          </a:bodyPr>
          <a:lstStyle/>
          <a:p>
            <a:r>
              <a:rPr lang="en-US" sz="2400" i="1">
                <a:solidFill>
                  <a:schemeClr val="bg1"/>
                </a:solidFill>
              </a:rPr>
              <a:t>x</a:t>
            </a:r>
            <a:endParaRPr lang="en-US" sz="240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P spid="111" grpId="0" animBg="1"/>
    </p:bld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74" name="TextBox 73"/>
          <p:cNvSpPr txBox="1"/>
          <p:nvPr/>
        </p:nvSpPr>
        <p:spPr>
          <a:xfrm>
            <a:off x="0" y="1828800"/>
            <a:ext cx="9144000" cy="769441"/>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Some user data</a:t>
            </a:r>
            <a:endParaRPr lang="en-US" sz="4400" b="1" dirty="0">
              <a:solidFill>
                <a:srgbClr val="FFFFFF"/>
              </a:solidFill>
            </a:endParaRPr>
          </a:p>
        </p:txBody>
      </p:sp>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MET10-140207-0001-0001v_BF.jpg"/>
          <p:cNvPicPr>
            <a:picLocks noChangeAspect="1"/>
          </p:cNvPicPr>
          <p:nvPr/>
        </p:nvPicPr>
        <p:blipFill>
          <a:blip r:embed="rId3"/>
          <a:srcRect b="5527"/>
          <a:stretch>
            <a:fillRect/>
          </a:stretch>
        </p:blipFill>
        <p:spPr>
          <a:xfrm>
            <a:off x="0" y="345095"/>
            <a:ext cx="9144000" cy="6512905"/>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301537" cy="584776"/>
          </a:xfrm>
          <a:prstGeom prst="rect">
            <a:avLst/>
          </a:prstGeom>
          <a:noFill/>
        </p:spPr>
        <p:txBody>
          <a:bodyPr wrap="none" rtlCol="0">
            <a:spAutoFit/>
          </a:bodyPr>
          <a:lstStyle/>
          <a:p>
            <a:r>
              <a:rPr lang="en-US" sz="3200" b="1" dirty="0" smtClean="0">
                <a:solidFill>
                  <a:schemeClr val="bg1"/>
                </a:solidFill>
              </a:rPr>
              <a:t>Visible-light microscope: </a:t>
            </a:r>
            <a:r>
              <a:rPr lang="en-US" sz="3200" dirty="0" smtClean="0">
                <a:solidFill>
                  <a:schemeClr val="bg1"/>
                </a:solidFill>
              </a:rPr>
              <a:t>Brightfield</a:t>
            </a:r>
            <a:endParaRPr lang="en-US" sz="3200" i="1" dirty="0">
              <a:solidFill>
                <a:schemeClr val="bg1"/>
              </a:solidFill>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grpSp>
        <p:nvGrpSpPr>
          <p:cNvPr id="12" name="Group 11"/>
          <p:cNvGrpSpPr/>
          <p:nvPr/>
        </p:nvGrpSpPr>
        <p:grpSpPr>
          <a:xfrm>
            <a:off x="171496" y="5372100"/>
            <a:ext cx="1243584" cy="868105"/>
            <a:chOff x="171496" y="5372100"/>
            <a:chExt cx="1243584" cy="868105"/>
          </a:xfrm>
          <a:effectLst>
            <a:outerShdw blurRad="50800" dist="38100" dir="2700000">
              <a:srgbClr val="000000">
                <a:alpha val="72000"/>
              </a:srgbClr>
            </a:outerShdw>
          </a:effectLst>
        </p:grpSpPr>
        <p:cxnSp>
          <p:nvCxnSpPr>
            <p:cNvPr id="22" name="Straight Connector 21"/>
            <p:cNvCxnSpPr/>
            <p:nvPr/>
          </p:nvCxnSpPr>
          <p:spPr>
            <a:xfrm>
              <a:off x="171496" y="5372100"/>
              <a:ext cx="1243584"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01407" y="5511800"/>
              <a:ext cx="783763" cy="728405"/>
            </a:xfrm>
            <a:prstGeom prst="rect">
              <a:avLst/>
            </a:prstGeom>
            <a:noFill/>
          </p:spPr>
          <p:txBody>
            <a:bodyPr wrap="none" rtlCol="0">
              <a:spAutoFit/>
            </a:bodyPr>
            <a:lstStyle/>
            <a:p>
              <a:pPr algn="ctr">
                <a:lnSpc>
                  <a:spcPts val="2400"/>
                </a:lnSpc>
                <a:spcBef>
                  <a:spcPts val="0"/>
                </a:spcBef>
                <a:spcAft>
                  <a:spcPts val="0"/>
                </a:spcAft>
              </a:pPr>
              <a:r>
                <a:rPr lang="en-US" sz="2800" b="1">
                  <a:solidFill>
                    <a:srgbClr val="FFFFFF"/>
                  </a:solidFill>
                </a:rPr>
                <a:t>200</a:t>
              </a:r>
              <a:br>
                <a:rPr lang="en-US" sz="2800" b="1">
                  <a:solidFill>
                    <a:srgbClr val="FFFFFF"/>
                  </a:solidFill>
                </a:rPr>
              </a:br>
              <a:r>
                <a:rPr lang="en-US" sz="2800" b="1">
                  <a:solidFill>
                    <a:srgbClr val="FFFFFF"/>
                  </a:solidFill>
                </a:rPr>
                <a:t>µm</a:t>
              </a:r>
            </a:p>
          </p:txBody>
        </p:sp>
      </p:gr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Rectangle 27"/>
          <p:cNvSpPr/>
          <p:nvPr/>
        </p:nvSpPr>
        <p:spPr>
          <a:xfrm>
            <a:off x="0" y="0"/>
            <a:ext cx="9144000" cy="6858000"/>
          </a:xfrm>
          <a:prstGeom prst="rect">
            <a:avLst/>
          </a:prstGeom>
          <a:solidFill>
            <a:srgbClr val="1A2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1" name="Picture 40"/>
          <p:cNvPicPr>
            <a:picLocks noChangeAspect="1" noChangeArrowheads="1"/>
          </p:cNvPicPr>
          <p:nvPr/>
        </p:nvPicPr>
        <p:blipFill>
          <a:blip r:embed="rId3" cstate="print">
            <a:alphaModFix/>
            <a:lum bright="17000" contrast="52000"/>
          </a:blip>
          <a:srcRect l="44198" t="37386" r="40720" b="46220"/>
          <a:stretch>
            <a:fillRect/>
          </a:stretch>
        </p:blipFill>
        <p:spPr bwMode="auto">
          <a:xfrm>
            <a:off x="381000" y="4485640"/>
            <a:ext cx="1828800" cy="1828800"/>
          </a:xfrm>
          <a:prstGeom prst="rect">
            <a:avLst/>
          </a:prstGeom>
          <a:noFill/>
          <a:ln w="9525">
            <a:noFill/>
            <a:miter lim="800000"/>
            <a:headEnd/>
            <a:tailEnd/>
          </a:ln>
        </p:spPr>
      </p:pic>
      <p:pic>
        <p:nvPicPr>
          <p:cNvPr id="24" name="Picture 23"/>
          <p:cNvPicPr>
            <a:picLocks noChangeAspect="1" noChangeArrowheads="1"/>
          </p:cNvPicPr>
          <p:nvPr/>
        </p:nvPicPr>
        <p:blipFill>
          <a:blip r:embed="rId4" cstate="print">
            <a:alphaModFix/>
            <a:lum bright="23000" contrast="50000"/>
          </a:blip>
          <a:srcRect l="21636" t="24510" r="39418" b="31372"/>
          <a:stretch>
            <a:fillRect/>
          </a:stretch>
        </p:blipFill>
        <p:spPr bwMode="auto">
          <a:xfrm>
            <a:off x="368300" y="2059940"/>
            <a:ext cx="1828800" cy="1828800"/>
          </a:xfrm>
          <a:prstGeom prst="rect">
            <a:avLst/>
          </a:prstGeom>
          <a:noFill/>
        </p:spPr>
      </p:pic>
      <p:sp>
        <p:nvSpPr>
          <p:cNvPr id="26" name="Rectangle 25"/>
          <p:cNvSpPr/>
          <p:nvPr/>
        </p:nvSpPr>
        <p:spPr>
          <a:xfrm>
            <a:off x="152400" y="1069340"/>
            <a:ext cx="2186115" cy="830997"/>
          </a:xfrm>
          <a:prstGeom prst="rect">
            <a:avLst/>
          </a:prstGeom>
        </p:spPr>
        <p:txBody>
          <a:bodyPr wrap="none">
            <a:spAutoFit/>
          </a:bodyPr>
          <a:lstStyle/>
          <a:p>
            <a:pPr algn="ctr"/>
            <a:r>
              <a:rPr lang="en-US" sz="2400" b="1" smtClean="0">
                <a:solidFill>
                  <a:srgbClr val="FFFFFF"/>
                </a:solidFill>
                <a:latin typeface="Arial"/>
                <a:ea typeface="Verdana"/>
                <a:cs typeface="Arial"/>
              </a:rPr>
              <a:t>Mask/KLA617</a:t>
            </a:r>
            <a:br>
              <a:rPr lang="en-US" sz="2400" b="1" smtClean="0">
                <a:solidFill>
                  <a:srgbClr val="FFFFFF"/>
                </a:solidFill>
                <a:latin typeface="Arial"/>
                <a:ea typeface="Verdana"/>
                <a:cs typeface="Arial"/>
              </a:rPr>
            </a:br>
            <a:r>
              <a:rPr lang="en-US" sz="2400" b="1" smtClean="0">
                <a:solidFill>
                  <a:srgbClr val="FFFFFF"/>
                </a:solidFill>
                <a:latin typeface="Arial"/>
                <a:ea typeface="Verdana"/>
                <a:cs typeface="Arial"/>
              </a:rPr>
              <a:t>Teron</a:t>
            </a:r>
            <a:endParaRPr lang="en-US" sz="2400" b="1">
              <a:solidFill>
                <a:srgbClr val="FFFFFF"/>
              </a:solidFill>
              <a:latin typeface="Arial"/>
              <a:cs typeface="Arial"/>
            </a:endParaRPr>
          </a:p>
        </p:txBody>
      </p:sp>
      <p:sp>
        <p:nvSpPr>
          <p:cNvPr id="27" name="Rectangle 26"/>
          <p:cNvSpPr/>
          <p:nvPr/>
        </p:nvSpPr>
        <p:spPr>
          <a:xfrm>
            <a:off x="431800" y="4028440"/>
            <a:ext cx="1707018" cy="461665"/>
          </a:xfrm>
          <a:prstGeom prst="rect">
            <a:avLst/>
          </a:prstGeom>
        </p:spPr>
        <p:txBody>
          <a:bodyPr wrap="none">
            <a:spAutoFit/>
          </a:bodyPr>
          <a:lstStyle/>
          <a:p>
            <a:r>
              <a:rPr lang="en-US" sz="2400" b="1" smtClean="0">
                <a:solidFill>
                  <a:srgbClr val="FFFFFF"/>
                </a:solidFill>
                <a:latin typeface="Arial"/>
                <a:ea typeface="Verdana"/>
                <a:cs typeface="Arial"/>
              </a:rPr>
              <a:t>Mask/SEM</a:t>
            </a:r>
            <a:endParaRPr lang="en-US" sz="2400" b="1">
              <a:solidFill>
                <a:srgbClr val="FFFFFF"/>
              </a:solidFill>
              <a:latin typeface="Arial"/>
              <a:cs typeface="Arial"/>
            </a:endParaRPr>
          </a:p>
        </p:txBody>
      </p:sp>
      <p:pic>
        <p:nvPicPr>
          <p:cNvPr id="35" name="Picture 34" descr="GREMLIN3-130709-0031-0008-1.5um.png"/>
          <p:cNvPicPr>
            <a:picLocks noChangeAspect="1"/>
          </p:cNvPicPr>
          <p:nvPr/>
        </p:nvPicPr>
        <p:blipFill>
          <a:blip r:embed="rId5"/>
          <a:stretch>
            <a:fillRect/>
          </a:stretch>
        </p:blipFill>
        <p:spPr>
          <a:xfrm>
            <a:off x="2743200" y="4485640"/>
            <a:ext cx="1828800" cy="1828800"/>
          </a:xfrm>
          <a:prstGeom prst="rect">
            <a:avLst/>
          </a:prstGeom>
        </p:spPr>
      </p:pic>
      <p:pic>
        <p:nvPicPr>
          <p:cNvPr id="37" name="Picture 36" descr="GREMLIN3-130709-0032-0008-1.5um.png"/>
          <p:cNvPicPr>
            <a:picLocks noChangeAspect="1"/>
          </p:cNvPicPr>
          <p:nvPr/>
        </p:nvPicPr>
        <p:blipFill>
          <a:blip r:embed="rId6"/>
          <a:stretch>
            <a:fillRect/>
          </a:stretch>
        </p:blipFill>
        <p:spPr>
          <a:xfrm>
            <a:off x="4889500" y="4485640"/>
            <a:ext cx="1828800" cy="1828800"/>
          </a:xfrm>
          <a:prstGeom prst="rect">
            <a:avLst/>
          </a:prstGeom>
        </p:spPr>
      </p:pic>
      <p:pic>
        <p:nvPicPr>
          <p:cNvPr id="38" name="Picture 37" descr="GREMLIN3-130709-0032-0008-1.5um.png"/>
          <p:cNvPicPr>
            <a:picLocks noChangeAspect="1"/>
          </p:cNvPicPr>
          <p:nvPr/>
        </p:nvPicPr>
        <p:blipFill>
          <a:blip r:embed="rId7"/>
          <a:stretch>
            <a:fillRect/>
          </a:stretch>
        </p:blipFill>
        <p:spPr>
          <a:xfrm>
            <a:off x="4876800" y="2110740"/>
            <a:ext cx="1828800" cy="1828800"/>
          </a:xfrm>
          <a:prstGeom prst="rect">
            <a:avLst/>
          </a:prstGeom>
        </p:spPr>
      </p:pic>
      <p:pic>
        <p:nvPicPr>
          <p:cNvPr id="39" name="Picture 38" descr="GREMLIN3-130709-0031-0008-1.5um.png"/>
          <p:cNvPicPr>
            <a:picLocks noChangeAspect="1"/>
          </p:cNvPicPr>
          <p:nvPr/>
        </p:nvPicPr>
        <p:blipFill>
          <a:blip r:embed="rId8"/>
          <a:stretch>
            <a:fillRect/>
          </a:stretch>
        </p:blipFill>
        <p:spPr>
          <a:xfrm>
            <a:off x="2755900" y="2098040"/>
            <a:ext cx="1828800" cy="1828800"/>
          </a:xfrm>
          <a:prstGeom prst="rect">
            <a:avLst/>
          </a:prstGeom>
        </p:spPr>
      </p:pic>
      <p:sp>
        <p:nvSpPr>
          <p:cNvPr id="15" name="Rectangle 14"/>
          <p:cNvSpPr/>
          <p:nvPr/>
        </p:nvSpPr>
        <p:spPr>
          <a:xfrm>
            <a:off x="2649048" y="3888740"/>
            <a:ext cx="1756442" cy="253916"/>
          </a:xfrm>
          <a:prstGeom prst="rect">
            <a:avLst/>
          </a:prstGeom>
        </p:spPr>
        <p:txBody>
          <a:bodyPr wrap="none">
            <a:spAutoFit/>
          </a:bodyPr>
          <a:lstStyle/>
          <a:p>
            <a:r>
              <a:rPr lang="en-US" sz="1050">
                <a:solidFill>
                  <a:srgbClr val="404040"/>
                </a:solidFill>
              </a:rPr>
              <a:t>GREMLIN3-130709-0031</a:t>
            </a:r>
          </a:p>
        </p:txBody>
      </p:sp>
      <p:sp>
        <p:nvSpPr>
          <p:cNvPr id="22" name="Rectangle 21"/>
          <p:cNvSpPr/>
          <p:nvPr/>
        </p:nvSpPr>
        <p:spPr>
          <a:xfrm>
            <a:off x="4775200" y="3888740"/>
            <a:ext cx="1756442" cy="253916"/>
          </a:xfrm>
          <a:prstGeom prst="rect">
            <a:avLst/>
          </a:prstGeom>
        </p:spPr>
        <p:txBody>
          <a:bodyPr wrap="none">
            <a:spAutoFit/>
          </a:bodyPr>
          <a:lstStyle/>
          <a:p>
            <a:r>
              <a:rPr lang="en-US" sz="1050">
                <a:solidFill>
                  <a:srgbClr val="404040"/>
                </a:solidFill>
              </a:rPr>
              <a:t>GREMLIN3-130709-0032</a:t>
            </a:r>
          </a:p>
        </p:txBody>
      </p:sp>
      <p:sp>
        <p:nvSpPr>
          <p:cNvPr id="30" name="Rectangle 29"/>
          <p:cNvSpPr/>
          <p:nvPr/>
        </p:nvSpPr>
        <p:spPr>
          <a:xfrm>
            <a:off x="393700" y="2021924"/>
            <a:ext cx="1527572" cy="253916"/>
          </a:xfrm>
          <a:prstGeom prst="rect">
            <a:avLst/>
          </a:prstGeom>
        </p:spPr>
        <p:txBody>
          <a:bodyPr wrap="none">
            <a:spAutoFit/>
          </a:bodyPr>
          <a:lstStyle/>
          <a:p>
            <a:r>
              <a:rPr lang="en-US" sz="1050" smtClean="0">
                <a:solidFill>
                  <a:srgbClr val="CD2A0D"/>
                </a:solidFill>
                <a:latin typeface="Verdana"/>
                <a:ea typeface="Verdana"/>
                <a:cs typeface="Verdana"/>
              </a:rPr>
              <a:t>Mask/KLA617 Teron</a:t>
            </a:r>
            <a:endParaRPr lang="en-US" sz="1050">
              <a:solidFill>
                <a:srgbClr val="CD2A0D"/>
              </a:solidFill>
            </a:endParaRPr>
          </a:p>
        </p:txBody>
      </p:sp>
      <p:sp>
        <p:nvSpPr>
          <p:cNvPr id="33" name="TextBox 32"/>
          <p:cNvSpPr txBox="1"/>
          <p:nvPr/>
        </p:nvSpPr>
        <p:spPr>
          <a:xfrm>
            <a:off x="4864100" y="1082040"/>
            <a:ext cx="1911551" cy="830997"/>
          </a:xfrm>
          <a:prstGeom prst="rect">
            <a:avLst/>
          </a:prstGeom>
          <a:noFill/>
        </p:spPr>
        <p:txBody>
          <a:bodyPr wrap="none" rtlCol="0">
            <a:spAutoFit/>
          </a:bodyPr>
          <a:lstStyle/>
          <a:p>
            <a:pPr algn="ctr"/>
            <a:r>
              <a:rPr lang="en-US" sz="2400" b="1" dirty="0" smtClean="0">
                <a:solidFill>
                  <a:schemeClr val="bg1"/>
                </a:solidFill>
              </a:rPr>
              <a:t>Annular</a:t>
            </a:r>
          </a:p>
          <a:p>
            <a:pPr algn="ctr"/>
            <a:r>
              <a:rPr lang="en-US" sz="2400" b="1" dirty="0" smtClean="0">
                <a:solidFill>
                  <a:schemeClr val="bg1"/>
                </a:solidFill>
              </a:rPr>
              <a:t>illumination</a:t>
            </a:r>
            <a:endParaRPr lang="en-US" sz="2400" b="1" dirty="0">
              <a:solidFill>
                <a:schemeClr val="bg1"/>
              </a:solidFill>
            </a:endParaRPr>
          </a:p>
        </p:txBody>
      </p:sp>
      <p:sp>
        <p:nvSpPr>
          <p:cNvPr id="36" name="TextBox 35"/>
          <p:cNvSpPr txBox="1"/>
          <p:nvPr/>
        </p:nvSpPr>
        <p:spPr>
          <a:xfrm>
            <a:off x="2734264" y="1082040"/>
            <a:ext cx="1911551" cy="830997"/>
          </a:xfrm>
          <a:prstGeom prst="rect">
            <a:avLst/>
          </a:prstGeom>
          <a:noFill/>
        </p:spPr>
        <p:txBody>
          <a:bodyPr wrap="none" rtlCol="0">
            <a:spAutoFit/>
          </a:bodyPr>
          <a:lstStyle/>
          <a:p>
            <a:pPr algn="ctr"/>
            <a:r>
              <a:rPr lang="en-US" sz="2400" b="1" dirty="0" smtClean="0">
                <a:solidFill>
                  <a:schemeClr val="bg1"/>
                </a:solidFill>
              </a:rPr>
              <a:t>Quasar 45°</a:t>
            </a:r>
          </a:p>
          <a:p>
            <a:pPr algn="ctr"/>
            <a:r>
              <a:rPr lang="en-US" sz="2400" b="1" dirty="0" smtClean="0">
                <a:solidFill>
                  <a:schemeClr val="bg1"/>
                </a:solidFill>
              </a:rPr>
              <a:t>illumination</a:t>
            </a:r>
            <a:endParaRPr lang="en-US" sz="2400" b="1" dirty="0">
              <a:solidFill>
                <a:schemeClr val="bg1"/>
              </a:solidFill>
            </a:endParaRPr>
          </a:p>
        </p:txBody>
      </p:sp>
      <p:pic>
        <p:nvPicPr>
          <p:cNvPr id="40" name="Picture 39"/>
          <p:cNvPicPr>
            <a:picLocks noChangeAspect="1" noChangeArrowheads="1"/>
          </p:cNvPicPr>
          <p:nvPr/>
        </p:nvPicPr>
        <p:blipFill>
          <a:blip r:embed="rId9" cstate="print">
            <a:alphaModFix/>
          </a:blip>
          <a:srcRect l="28357" t="21318" r="26771" b="32170"/>
          <a:stretch>
            <a:fillRect/>
          </a:stretch>
        </p:blipFill>
        <p:spPr bwMode="auto">
          <a:xfrm>
            <a:off x="381000" y="2047240"/>
            <a:ext cx="1828800" cy="1828800"/>
          </a:xfrm>
          <a:prstGeom prst="rect">
            <a:avLst/>
          </a:prstGeom>
          <a:noFill/>
        </p:spPr>
      </p:pic>
      <p:sp>
        <p:nvSpPr>
          <p:cNvPr id="50" name="TextBox 49"/>
          <p:cNvSpPr txBox="1"/>
          <p:nvPr/>
        </p:nvSpPr>
        <p:spPr>
          <a:xfrm>
            <a:off x="3556000" y="6332835"/>
            <a:ext cx="2362200" cy="461665"/>
          </a:xfrm>
          <a:prstGeom prst="rect">
            <a:avLst/>
          </a:prstGeom>
          <a:noFill/>
        </p:spPr>
        <p:txBody>
          <a:bodyPr wrap="square" rtlCol="0">
            <a:spAutoFit/>
          </a:bodyPr>
          <a:lstStyle/>
          <a:p>
            <a:pPr algn="ctr"/>
            <a:r>
              <a:rPr lang="en-US" sz="2400" b="1" dirty="0" smtClean="0">
                <a:solidFill>
                  <a:schemeClr val="bg1"/>
                </a:solidFill>
              </a:rPr>
              <a:t>200 nm hp</a:t>
            </a:r>
          </a:p>
        </p:txBody>
      </p:sp>
      <p:sp>
        <p:nvSpPr>
          <p:cNvPr id="29" name="Rectangle 28"/>
          <p:cNvSpPr/>
          <p:nvPr/>
        </p:nvSpPr>
        <p:spPr>
          <a:xfrm>
            <a:off x="2679700" y="6259175"/>
            <a:ext cx="988296" cy="400110"/>
          </a:xfrm>
          <a:prstGeom prst="rect">
            <a:avLst/>
          </a:prstGeom>
        </p:spPr>
        <p:txBody>
          <a:bodyPr wrap="none">
            <a:spAutoFit/>
          </a:bodyPr>
          <a:lstStyle/>
          <a:p>
            <a:r>
              <a:rPr lang="en-US" sz="2000" b="1" dirty="0" smtClean="0">
                <a:solidFill>
                  <a:srgbClr val="A6A6A6"/>
                </a:solidFill>
              </a:rPr>
              <a:t>1.5 µm</a:t>
            </a:r>
            <a:endParaRPr lang="en-US" sz="2000">
              <a:solidFill>
                <a:srgbClr val="A6A6A6"/>
              </a:solidFill>
            </a:endParaRPr>
          </a:p>
        </p:txBody>
      </p:sp>
      <p:pic>
        <p:nvPicPr>
          <p:cNvPr id="21" name="Picture 20" descr="SHARP_white1.png"/>
          <p:cNvPicPr>
            <a:picLocks noChangeAspect="1"/>
          </p:cNvPicPr>
          <p:nvPr/>
        </p:nvPicPr>
        <p:blipFill>
          <a:blip r:embed="rId10">
            <a:alphaModFix amt="50000"/>
          </a:blip>
          <a:stretch>
            <a:fillRect/>
          </a:stretch>
        </p:blipFill>
        <p:spPr>
          <a:xfrm>
            <a:off x="55029" y="6438905"/>
            <a:ext cx="916563" cy="368299"/>
          </a:xfrm>
          <a:prstGeom prst="rect">
            <a:avLst/>
          </a:prstGeom>
        </p:spPr>
      </p:pic>
      <p:pic>
        <p:nvPicPr>
          <p:cNvPr id="25" name="Picture 24" descr="GlobalFoundries Logo_transp 300dpi.png"/>
          <p:cNvPicPr>
            <a:picLocks noChangeAspect="1"/>
          </p:cNvPicPr>
          <p:nvPr/>
        </p:nvPicPr>
        <p:blipFill>
          <a:blip r:embed="rId11"/>
          <a:stretch>
            <a:fillRect/>
          </a:stretch>
        </p:blipFill>
        <p:spPr>
          <a:xfrm>
            <a:off x="6868160" y="6518028"/>
            <a:ext cx="2245360" cy="319652"/>
          </a:xfrm>
          <a:prstGeom prst="rect">
            <a:avLst/>
          </a:prstGeom>
        </p:spPr>
      </p:pic>
      <p:sp>
        <p:nvSpPr>
          <p:cNvPr id="31" name="Rectangle 30"/>
          <p:cNvSpPr/>
          <p:nvPr/>
        </p:nvSpPr>
        <p:spPr>
          <a:xfrm>
            <a:off x="0" y="0"/>
            <a:ext cx="9144000" cy="60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TextBox 31"/>
          <p:cNvSpPr txBox="1"/>
          <p:nvPr/>
        </p:nvSpPr>
        <p:spPr>
          <a:xfrm>
            <a:off x="152400" y="-15240"/>
            <a:ext cx="6820296" cy="584776"/>
          </a:xfrm>
          <a:prstGeom prst="rect">
            <a:avLst/>
          </a:prstGeom>
          <a:noFill/>
        </p:spPr>
        <p:txBody>
          <a:bodyPr wrap="none" rtlCol="0">
            <a:spAutoFit/>
          </a:bodyPr>
          <a:lstStyle/>
          <a:p>
            <a:r>
              <a:rPr lang="en-US" sz="3200" b="1" dirty="0" smtClean="0">
                <a:solidFill>
                  <a:schemeClr val="bg1"/>
                </a:solidFill>
              </a:rPr>
              <a:t>Native defect, illumination studies</a:t>
            </a:r>
            <a:endParaRPr lang="en-US" sz="3200" b="1" dirty="0">
              <a:solidFill>
                <a:schemeClr val="bg1"/>
              </a:solidFill>
            </a:endParaRPr>
          </a:p>
        </p:txBody>
      </p:sp>
      <p:sp>
        <p:nvSpPr>
          <p:cNvPr id="23" name="TextBox 22"/>
          <p:cNvSpPr txBox="1"/>
          <p:nvPr/>
        </p:nvSpPr>
        <p:spPr>
          <a:xfrm>
            <a:off x="4025019" y="3949700"/>
            <a:ext cx="1441596" cy="523220"/>
          </a:xfrm>
          <a:prstGeom prst="rect">
            <a:avLst/>
          </a:prstGeom>
          <a:noFill/>
        </p:spPr>
        <p:txBody>
          <a:bodyPr wrap="none" rtlCol="0">
            <a:spAutoFit/>
          </a:bodyPr>
          <a:lstStyle/>
          <a:p>
            <a:pPr algn="ctr"/>
            <a:r>
              <a:rPr lang="en-US" sz="2800" b="1">
                <a:solidFill>
                  <a:srgbClr val="FFFFFF"/>
                </a:solidFill>
                <a:latin typeface="Helvetica"/>
                <a:cs typeface="Helvetica"/>
              </a:rPr>
              <a:t>SHARP</a:t>
            </a:r>
          </a:p>
        </p:txBody>
      </p:sp>
      <p:sp>
        <p:nvSpPr>
          <p:cNvPr id="43" name="Rectangle 42"/>
          <p:cNvSpPr/>
          <p:nvPr/>
        </p:nvSpPr>
        <p:spPr>
          <a:xfrm>
            <a:off x="5457674" y="609600"/>
            <a:ext cx="3686326" cy="338554"/>
          </a:xfrm>
          <a:prstGeom prst="rect">
            <a:avLst/>
          </a:prstGeom>
        </p:spPr>
        <p:txBody>
          <a:bodyPr wrap="none">
            <a:spAutoFit/>
          </a:bodyPr>
          <a:lstStyle/>
          <a:p>
            <a:pPr algn="r"/>
            <a:r>
              <a:rPr lang="en-US" sz="1600">
                <a:solidFill>
                  <a:srgbClr val="A6A6A6"/>
                </a:solidFill>
                <a:effectLst>
                  <a:outerShdw blurRad="50800" dist="38100" dir="2700000">
                    <a:srgbClr val="000000">
                      <a:alpha val="43000"/>
                    </a:srgbClr>
                  </a:outerShdw>
                </a:effectLst>
              </a:rPr>
              <a:t>Goldberg, </a:t>
            </a:r>
            <a:r>
              <a:rPr lang="en-US" sz="1600" i="1">
                <a:solidFill>
                  <a:srgbClr val="A6A6A6"/>
                </a:solidFill>
                <a:effectLst>
                  <a:outerShdw blurRad="50800" dist="38100" dir="2700000">
                    <a:srgbClr val="000000">
                      <a:alpha val="43000"/>
                    </a:srgbClr>
                  </a:outerShdw>
                </a:effectLst>
              </a:rPr>
              <a:t>et al.,</a:t>
            </a:r>
            <a:r>
              <a:rPr lang="en-US" sz="1600">
                <a:solidFill>
                  <a:srgbClr val="A6A6A6"/>
                </a:solidFill>
                <a:effectLst>
                  <a:outerShdw blurRad="50800" dist="38100" dir="2700000">
                    <a:srgbClr val="000000">
                      <a:alpha val="43000"/>
                    </a:srgbClr>
                  </a:outerShdw>
                </a:effectLst>
              </a:rPr>
              <a:t> SPIE </a:t>
            </a:r>
            <a:r>
              <a:rPr lang="en-US" sz="1600" b="1">
                <a:solidFill>
                  <a:srgbClr val="A6A6A6"/>
                </a:solidFill>
                <a:effectLst>
                  <a:outerShdw blurRad="50800" dist="38100" dir="2700000">
                    <a:srgbClr val="000000">
                      <a:alpha val="43000"/>
                    </a:srgbClr>
                  </a:outerShdw>
                </a:effectLst>
              </a:rPr>
              <a:t>88800T9</a:t>
            </a:r>
            <a:r>
              <a:rPr lang="en-US" sz="1600">
                <a:solidFill>
                  <a:srgbClr val="A6A6A6"/>
                </a:solidFill>
                <a:effectLst>
                  <a:outerShdw blurRad="50800" dist="38100" dir="2700000">
                    <a:srgbClr val="000000">
                      <a:alpha val="43000"/>
                    </a:srgbClr>
                  </a:outerShdw>
                </a:effectLst>
              </a:rPr>
              <a:t> (2013)</a:t>
            </a:r>
            <a:endParaRPr lang="en-US" sz="1600">
              <a:solidFill>
                <a:srgbClr val="A6A6A6"/>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Rectangle 37"/>
          <p:cNvSpPr/>
          <p:nvPr/>
        </p:nvSpPr>
        <p:spPr>
          <a:xfrm>
            <a:off x="0" y="0"/>
            <a:ext cx="9144000" cy="6858000"/>
          </a:xfrm>
          <a:prstGeom prst="rect">
            <a:avLst/>
          </a:prstGeom>
          <a:solidFill>
            <a:srgbClr val="1A2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44000" cy="60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152400" y="-15240"/>
            <a:ext cx="6820296" cy="584776"/>
          </a:xfrm>
          <a:prstGeom prst="rect">
            <a:avLst/>
          </a:prstGeom>
          <a:noFill/>
        </p:spPr>
        <p:txBody>
          <a:bodyPr wrap="none" rtlCol="0">
            <a:spAutoFit/>
          </a:bodyPr>
          <a:lstStyle/>
          <a:p>
            <a:r>
              <a:rPr lang="en-US" sz="3200" b="1" dirty="0" smtClean="0">
                <a:solidFill>
                  <a:schemeClr val="bg1"/>
                </a:solidFill>
              </a:rPr>
              <a:t>Native defect, illumination studies</a:t>
            </a:r>
            <a:endParaRPr lang="en-US" sz="3200" b="1" dirty="0">
              <a:solidFill>
                <a:schemeClr val="bg1"/>
              </a:solidFill>
            </a:endParaRPr>
          </a:p>
        </p:txBody>
      </p:sp>
      <p:grpSp>
        <p:nvGrpSpPr>
          <p:cNvPr id="35" name="Group 34"/>
          <p:cNvGrpSpPr/>
          <p:nvPr/>
        </p:nvGrpSpPr>
        <p:grpSpPr>
          <a:xfrm>
            <a:off x="152400" y="1069340"/>
            <a:ext cx="2186115" cy="5232400"/>
            <a:chOff x="152400" y="1231900"/>
            <a:chExt cx="2186115" cy="5232400"/>
          </a:xfrm>
        </p:grpSpPr>
        <p:pic>
          <p:nvPicPr>
            <p:cNvPr id="28" name="Picture 27"/>
            <p:cNvPicPr>
              <a:picLocks noChangeAspect="1" noChangeArrowheads="1"/>
            </p:cNvPicPr>
            <p:nvPr/>
          </p:nvPicPr>
          <p:blipFill>
            <a:blip r:embed="rId3" cstate="print">
              <a:alphaModFix/>
              <a:lum bright="23000" contrast="50000"/>
            </a:blip>
            <a:srcRect l="21636" t="24510" r="39418" b="31372"/>
            <a:stretch>
              <a:fillRect/>
            </a:stretch>
          </p:blipFill>
          <p:spPr bwMode="auto">
            <a:xfrm>
              <a:off x="368300" y="2222500"/>
              <a:ext cx="1828800" cy="1828800"/>
            </a:xfrm>
            <a:prstGeom prst="rect">
              <a:avLst/>
            </a:prstGeom>
            <a:noFill/>
          </p:spPr>
        </p:pic>
        <p:pic>
          <p:nvPicPr>
            <p:cNvPr id="29" name="Picture 28"/>
            <p:cNvPicPr>
              <a:picLocks noChangeAspect="1" noChangeArrowheads="1"/>
            </p:cNvPicPr>
            <p:nvPr/>
          </p:nvPicPr>
          <p:blipFill>
            <a:blip r:embed="rId4" cstate="print">
              <a:alphaModFix/>
              <a:lum bright="3000" contrast="9000"/>
            </a:blip>
            <a:srcRect l="30319" t="22988" r="31383" b="35287"/>
            <a:stretch>
              <a:fillRect/>
            </a:stretch>
          </p:blipFill>
          <p:spPr bwMode="auto">
            <a:xfrm>
              <a:off x="368300" y="4635500"/>
              <a:ext cx="1828800" cy="1828800"/>
            </a:xfrm>
            <a:prstGeom prst="rect">
              <a:avLst/>
            </a:prstGeom>
            <a:noFill/>
            <a:ln w="9525">
              <a:noFill/>
              <a:miter lim="800000"/>
              <a:headEnd/>
              <a:tailEnd/>
            </a:ln>
          </p:spPr>
        </p:pic>
        <p:sp>
          <p:nvSpPr>
            <p:cNvPr id="30" name="Rectangle 29"/>
            <p:cNvSpPr/>
            <p:nvPr/>
          </p:nvSpPr>
          <p:spPr>
            <a:xfrm>
              <a:off x="152400" y="1231900"/>
              <a:ext cx="2186115" cy="830997"/>
            </a:xfrm>
            <a:prstGeom prst="rect">
              <a:avLst/>
            </a:prstGeom>
          </p:spPr>
          <p:txBody>
            <a:bodyPr wrap="none">
              <a:spAutoFit/>
            </a:bodyPr>
            <a:lstStyle/>
            <a:p>
              <a:pPr algn="ctr"/>
              <a:r>
                <a:rPr lang="en-US" sz="2400" b="1" smtClean="0">
                  <a:solidFill>
                    <a:srgbClr val="FFFFFF"/>
                  </a:solidFill>
                  <a:latin typeface="Arial"/>
                  <a:ea typeface="Verdana"/>
                  <a:cs typeface="Arial"/>
                </a:rPr>
                <a:t>Mask/KLA617</a:t>
              </a:r>
              <a:br>
                <a:rPr lang="en-US" sz="2400" b="1" smtClean="0">
                  <a:solidFill>
                    <a:srgbClr val="FFFFFF"/>
                  </a:solidFill>
                  <a:latin typeface="Arial"/>
                  <a:ea typeface="Verdana"/>
                  <a:cs typeface="Arial"/>
                </a:rPr>
              </a:br>
              <a:r>
                <a:rPr lang="en-US" sz="2400" b="1" smtClean="0">
                  <a:solidFill>
                    <a:srgbClr val="FFFFFF"/>
                  </a:solidFill>
                  <a:latin typeface="Arial"/>
                  <a:ea typeface="Verdana"/>
                  <a:cs typeface="Arial"/>
                </a:rPr>
                <a:t>Teron</a:t>
              </a:r>
              <a:endParaRPr lang="en-US" sz="2400" b="1">
                <a:solidFill>
                  <a:srgbClr val="FFFFFF"/>
                </a:solidFill>
                <a:latin typeface="Arial"/>
                <a:cs typeface="Arial"/>
              </a:endParaRPr>
            </a:p>
          </p:txBody>
        </p:sp>
        <p:sp>
          <p:nvSpPr>
            <p:cNvPr id="31" name="Rectangle 30"/>
            <p:cNvSpPr/>
            <p:nvPr/>
          </p:nvSpPr>
          <p:spPr>
            <a:xfrm>
              <a:off x="431800" y="4191000"/>
              <a:ext cx="1707018" cy="461665"/>
            </a:xfrm>
            <a:prstGeom prst="rect">
              <a:avLst/>
            </a:prstGeom>
          </p:spPr>
          <p:txBody>
            <a:bodyPr wrap="none">
              <a:spAutoFit/>
            </a:bodyPr>
            <a:lstStyle/>
            <a:p>
              <a:r>
                <a:rPr lang="en-US" sz="2400" b="1" smtClean="0">
                  <a:solidFill>
                    <a:srgbClr val="FFFFFF"/>
                  </a:solidFill>
                  <a:latin typeface="Arial"/>
                  <a:ea typeface="Verdana"/>
                  <a:cs typeface="Arial"/>
                </a:rPr>
                <a:t>Mask/SEM</a:t>
              </a:r>
              <a:endParaRPr lang="en-US" sz="2400" b="1">
                <a:solidFill>
                  <a:srgbClr val="FFFFFF"/>
                </a:solidFill>
                <a:latin typeface="Arial"/>
                <a:cs typeface="Arial"/>
              </a:endParaRPr>
            </a:p>
          </p:txBody>
        </p:sp>
      </p:grpSp>
      <p:pic>
        <p:nvPicPr>
          <p:cNvPr id="41" name="Picture 40" descr="SHARP_white1.png"/>
          <p:cNvPicPr>
            <a:picLocks noChangeAspect="1"/>
          </p:cNvPicPr>
          <p:nvPr/>
        </p:nvPicPr>
        <p:blipFill>
          <a:blip r:embed="rId5">
            <a:alphaModFix amt="50000"/>
          </a:blip>
          <a:stretch>
            <a:fillRect/>
          </a:stretch>
        </p:blipFill>
        <p:spPr>
          <a:xfrm>
            <a:off x="55029" y="6438905"/>
            <a:ext cx="916563" cy="368299"/>
          </a:xfrm>
          <a:prstGeom prst="rect">
            <a:avLst/>
          </a:prstGeom>
        </p:spPr>
      </p:pic>
      <p:pic>
        <p:nvPicPr>
          <p:cNvPr id="42" name="Picture 41" descr="GlobalFoundries Logo_transp 300dpi.png"/>
          <p:cNvPicPr>
            <a:picLocks noChangeAspect="1"/>
          </p:cNvPicPr>
          <p:nvPr/>
        </p:nvPicPr>
        <p:blipFill>
          <a:blip r:embed="rId6"/>
          <a:stretch>
            <a:fillRect/>
          </a:stretch>
        </p:blipFill>
        <p:spPr>
          <a:xfrm>
            <a:off x="6868160" y="6518028"/>
            <a:ext cx="2245360" cy="319652"/>
          </a:xfrm>
          <a:prstGeom prst="rect">
            <a:avLst/>
          </a:prstGeom>
        </p:spPr>
      </p:pic>
      <p:grpSp>
        <p:nvGrpSpPr>
          <p:cNvPr id="37" name="Group 36"/>
          <p:cNvGrpSpPr/>
          <p:nvPr/>
        </p:nvGrpSpPr>
        <p:grpSpPr>
          <a:xfrm>
            <a:off x="2730499" y="3348335"/>
            <a:ext cx="5476091" cy="2963565"/>
            <a:chOff x="2730499" y="3348335"/>
            <a:chExt cx="5476091" cy="2963565"/>
          </a:xfrm>
        </p:grpSpPr>
        <p:sp>
          <p:nvSpPr>
            <p:cNvPr id="52" name="Rectangle 51"/>
            <p:cNvSpPr/>
            <p:nvPr/>
          </p:nvSpPr>
          <p:spPr>
            <a:xfrm>
              <a:off x="2819400" y="3348335"/>
              <a:ext cx="2356984" cy="461665"/>
            </a:xfrm>
            <a:prstGeom prst="rect">
              <a:avLst/>
            </a:prstGeom>
          </p:spPr>
          <p:txBody>
            <a:bodyPr wrap="square">
              <a:spAutoFit/>
            </a:bodyPr>
            <a:lstStyle/>
            <a:p>
              <a:pPr algn="ctr"/>
              <a:r>
                <a:rPr lang="en-US" sz="2400" b="1" smtClean="0">
                  <a:solidFill>
                    <a:srgbClr val="FFFFFF"/>
                  </a:solidFill>
                  <a:latin typeface="Arial"/>
                  <a:ea typeface="Verdana"/>
                  <a:cs typeface="Arial"/>
                </a:rPr>
                <a:t>Pre-Repair</a:t>
              </a:r>
              <a:endParaRPr lang="en-US" sz="2400" b="1">
                <a:solidFill>
                  <a:srgbClr val="FFFFFF"/>
                </a:solidFill>
                <a:latin typeface="Arial"/>
                <a:cs typeface="Arial"/>
              </a:endParaRPr>
            </a:p>
          </p:txBody>
        </p:sp>
        <p:sp>
          <p:nvSpPr>
            <p:cNvPr id="53" name="Rectangle 52"/>
            <p:cNvSpPr/>
            <p:nvPr/>
          </p:nvSpPr>
          <p:spPr>
            <a:xfrm>
              <a:off x="5618521" y="3348335"/>
              <a:ext cx="2588069" cy="461665"/>
            </a:xfrm>
            <a:prstGeom prst="rect">
              <a:avLst/>
            </a:prstGeom>
          </p:spPr>
          <p:txBody>
            <a:bodyPr wrap="square">
              <a:spAutoFit/>
            </a:bodyPr>
            <a:lstStyle/>
            <a:p>
              <a:pPr algn="ctr"/>
              <a:r>
                <a:rPr lang="en-US" sz="2400" b="1" smtClean="0">
                  <a:solidFill>
                    <a:srgbClr val="FFFFFF"/>
                  </a:solidFill>
                  <a:latin typeface="Arial"/>
                  <a:ea typeface="Verdana"/>
                  <a:cs typeface="Arial"/>
                </a:rPr>
                <a:t>Post-Repair</a:t>
              </a:r>
              <a:endParaRPr lang="en-US" sz="2400" b="1">
                <a:solidFill>
                  <a:srgbClr val="FFFFFF"/>
                </a:solidFill>
                <a:latin typeface="Arial"/>
                <a:cs typeface="Arial"/>
              </a:endParaRPr>
            </a:p>
          </p:txBody>
        </p:sp>
        <p:pic>
          <p:nvPicPr>
            <p:cNvPr id="44" name="Picture 43"/>
            <p:cNvPicPr>
              <a:picLocks noChangeAspect="1" noChangeArrowheads="1"/>
            </p:cNvPicPr>
            <p:nvPr/>
          </p:nvPicPr>
          <p:blipFill>
            <a:blip r:embed="rId7" cstate="print">
              <a:lum bright="3000" contrast="26000"/>
            </a:blip>
            <a:srcRect/>
            <a:stretch>
              <a:fillRect/>
            </a:stretch>
          </p:blipFill>
          <p:spPr bwMode="auto">
            <a:xfrm>
              <a:off x="2730499" y="3850520"/>
              <a:ext cx="2508231" cy="2461380"/>
            </a:xfrm>
            <a:prstGeom prst="rect">
              <a:avLst/>
            </a:prstGeom>
            <a:noFill/>
          </p:spPr>
        </p:pic>
        <p:pic>
          <p:nvPicPr>
            <p:cNvPr id="45" name="Picture 44"/>
            <p:cNvPicPr>
              <a:picLocks noChangeAspect="1" noChangeArrowheads="1"/>
            </p:cNvPicPr>
            <p:nvPr/>
          </p:nvPicPr>
          <p:blipFill>
            <a:blip r:embed="rId8" cstate="print">
              <a:lum bright="3000" contrast="26000"/>
            </a:blip>
            <a:srcRect/>
            <a:stretch>
              <a:fillRect/>
            </a:stretch>
          </p:blipFill>
          <p:spPr bwMode="auto">
            <a:xfrm>
              <a:off x="5637762" y="3836452"/>
              <a:ext cx="2556417" cy="2466143"/>
            </a:xfrm>
            <a:prstGeom prst="rect">
              <a:avLst/>
            </a:prstGeom>
            <a:noFill/>
          </p:spPr>
        </p:pic>
      </p:grpSp>
      <p:sp>
        <p:nvSpPr>
          <p:cNvPr id="23" name="TextBox 22"/>
          <p:cNvSpPr txBox="1"/>
          <p:nvPr/>
        </p:nvSpPr>
        <p:spPr>
          <a:xfrm>
            <a:off x="4241800" y="6320135"/>
            <a:ext cx="2362200" cy="461665"/>
          </a:xfrm>
          <a:prstGeom prst="rect">
            <a:avLst/>
          </a:prstGeom>
          <a:noFill/>
        </p:spPr>
        <p:txBody>
          <a:bodyPr wrap="square" rtlCol="0">
            <a:spAutoFit/>
          </a:bodyPr>
          <a:lstStyle/>
          <a:p>
            <a:pPr algn="ctr"/>
            <a:r>
              <a:rPr lang="en-US" sz="2400" b="1" dirty="0" smtClean="0">
                <a:solidFill>
                  <a:schemeClr val="bg1"/>
                </a:solidFill>
              </a:rPr>
              <a:t>110 nm hp</a:t>
            </a:r>
          </a:p>
        </p:txBody>
      </p:sp>
      <p:sp>
        <p:nvSpPr>
          <p:cNvPr id="24" name="Rectangle 23"/>
          <p:cNvSpPr/>
          <p:nvPr/>
        </p:nvSpPr>
        <p:spPr>
          <a:xfrm>
            <a:off x="5457674" y="609600"/>
            <a:ext cx="3686326" cy="338554"/>
          </a:xfrm>
          <a:prstGeom prst="rect">
            <a:avLst/>
          </a:prstGeom>
        </p:spPr>
        <p:txBody>
          <a:bodyPr wrap="none">
            <a:spAutoFit/>
          </a:bodyPr>
          <a:lstStyle/>
          <a:p>
            <a:pPr algn="r"/>
            <a:r>
              <a:rPr lang="en-US" sz="1600">
                <a:solidFill>
                  <a:srgbClr val="A6A6A6"/>
                </a:solidFill>
                <a:effectLst>
                  <a:outerShdw blurRad="50800" dist="38100" dir="2700000">
                    <a:srgbClr val="000000">
                      <a:alpha val="43000"/>
                    </a:srgbClr>
                  </a:outerShdw>
                </a:effectLst>
              </a:rPr>
              <a:t>Goldberg, </a:t>
            </a:r>
            <a:r>
              <a:rPr lang="en-US" sz="1600" i="1">
                <a:solidFill>
                  <a:srgbClr val="A6A6A6"/>
                </a:solidFill>
                <a:effectLst>
                  <a:outerShdw blurRad="50800" dist="38100" dir="2700000">
                    <a:srgbClr val="000000">
                      <a:alpha val="43000"/>
                    </a:srgbClr>
                  </a:outerShdw>
                </a:effectLst>
              </a:rPr>
              <a:t>et al.,</a:t>
            </a:r>
            <a:r>
              <a:rPr lang="en-US" sz="1600">
                <a:solidFill>
                  <a:srgbClr val="A6A6A6"/>
                </a:solidFill>
                <a:effectLst>
                  <a:outerShdw blurRad="50800" dist="38100" dir="2700000">
                    <a:srgbClr val="000000">
                      <a:alpha val="43000"/>
                    </a:srgbClr>
                  </a:outerShdw>
                </a:effectLst>
              </a:rPr>
              <a:t> SPIE </a:t>
            </a:r>
            <a:r>
              <a:rPr lang="en-US" sz="1600" b="1">
                <a:solidFill>
                  <a:srgbClr val="A6A6A6"/>
                </a:solidFill>
                <a:effectLst>
                  <a:outerShdw blurRad="50800" dist="38100" dir="2700000">
                    <a:srgbClr val="000000">
                      <a:alpha val="43000"/>
                    </a:srgbClr>
                  </a:outerShdw>
                </a:effectLst>
              </a:rPr>
              <a:t>88800T9</a:t>
            </a:r>
            <a:r>
              <a:rPr lang="en-US" sz="1600">
                <a:solidFill>
                  <a:srgbClr val="A6A6A6"/>
                </a:solidFill>
                <a:effectLst>
                  <a:outerShdw blurRad="50800" dist="38100" dir="2700000">
                    <a:srgbClr val="000000">
                      <a:alpha val="43000"/>
                    </a:srgbClr>
                  </a:outerShdw>
                </a:effectLst>
              </a:rPr>
              <a:t> (2013)</a:t>
            </a:r>
            <a:endParaRPr lang="en-US" sz="1600">
              <a:solidFill>
                <a:srgbClr val="A6A6A6"/>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 name="Rectangle 37"/>
          <p:cNvSpPr/>
          <p:nvPr/>
        </p:nvSpPr>
        <p:spPr>
          <a:xfrm>
            <a:off x="0" y="0"/>
            <a:ext cx="9144000" cy="6858000"/>
          </a:xfrm>
          <a:prstGeom prst="rect">
            <a:avLst/>
          </a:prstGeom>
          <a:solidFill>
            <a:srgbClr val="1A2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44000" cy="609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p:cNvSpPr txBox="1"/>
          <p:nvPr/>
        </p:nvSpPr>
        <p:spPr>
          <a:xfrm>
            <a:off x="152400" y="-15240"/>
            <a:ext cx="6820296" cy="584776"/>
          </a:xfrm>
          <a:prstGeom prst="rect">
            <a:avLst/>
          </a:prstGeom>
          <a:noFill/>
        </p:spPr>
        <p:txBody>
          <a:bodyPr wrap="none" rtlCol="0">
            <a:spAutoFit/>
          </a:bodyPr>
          <a:lstStyle/>
          <a:p>
            <a:r>
              <a:rPr lang="en-US" sz="3200" b="1" dirty="0" smtClean="0">
                <a:solidFill>
                  <a:schemeClr val="bg1"/>
                </a:solidFill>
              </a:rPr>
              <a:t>Native defect, illumination studies</a:t>
            </a:r>
            <a:endParaRPr lang="en-US" sz="3200" b="1" dirty="0">
              <a:solidFill>
                <a:schemeClr val="bg1"/>
              </a:solidFill>
            </a:endParaRPr>
          </a:p>
        </p:txBody>
      </p:sp>
      <p:sp>
        <p:nvSpPr>
          <p:cNvPr id="15" name="Rectangle 14"/>
          <p:cNvSpPr/>
          <p:nvPr/>
        </p:nvSpPr>
        <p:spPr>
          <a:xfrm>
            <a:off x="2679700" y="3850724"/>
            <a:ext cx="1711601" cy="253916"/>
          </a:xfrm>
          <a:prstGeom prst="rect">
            <a:avLst/>
          </a:prstGeom>
        </p:spPr>
        <p:txBody>
          <a:bodyPr wrap="none">
            <a:spAutoFit/>
          </a:bodyPr>
          <a:lstStyle/>
          <a:p>
            <a:r>
              <a:rPr lang="en-US" sz="1050">
                <a:solidFill>
                  <a:srgbClr val="404040"/>
                </a:solidFill>
              </a:rPr>
              <a:t>GREMLIN3-130709-0012</a:t>
            </a:r>
          </a:p>
        </p:txBody>
      </p:sp>
      <p:sp>
        <p:nvSpPr>
          <p:cNvPr id="22" name="Rectangle 21"/>
          <p:cNvSpPr/>
          <p:nvPr/>
        </p:nvSpPr>
        <p:spPr>
          <a:xfrm>
            <a:off x="4795783" y="3850724"/>
            <a:ext cx="1756442" cy="253916"/>
          </a:xfrm>
          <a:prstGeom prst="rect">
            <a:avLst/>
          </a:prstGeom>
        </p:spPr>
        <p:txBody>
          <a:bodyPr wrap="none">
            <a:spAutoFit/>
          </a:bodyPr>
          <a:lstStyle/>
          <a:p>
            <a:r>
              <a:rPr lang="en-US" sz="1050">
                <a:solidFill>
                  <a:srgbClr val="404040"/>
                </a:solidFill>
              </a:rPr>
              <a:t>GREMLIN3-130709-0029</a:t>
            </a:r>
          </a:p>
        </p:txBody>
      </p:sp>
      <p:sp>
        <p:nvSpPr>
          <p:cNvPr id="24" name="Rectangle 23"/>
          <p:cNvSpPr/>
          <p:nvPr/>
        </p:nvSpPr>
        <p:spPr>
          <a:xfrm>
            <a:off x="6930358" y="3850724"/>
            <a:ext cx="1756442" cy="253916"/>
          </a:xfrm>
          <a:prstGeom prst="rect">
            <a:avLst/>
          </a:prstGeom>
        </p:spPr>
        <p:txBody>
          <a:bodyPr wrap="none">
            <a:spAutoFit/>
          </a:bodyPr>
          <a:lstStyle/>
          <a:p>
            <a:r>
              <a:rPr lang="en-US" sz="1050">
                <a:solidFill>
                  <a:srgbClr val="404040"/>
                </a:solidFill>
              </a:rPr>
              <a:t>GREMLIN3-130709-0030</a:t>
            </a:r>
          </a:p>
        </p:txBody>
      </p:sp>
      <p:grpSp>
        <p:nvGrpSpPr>
          <p:cNvPr id="2" name="Group 34"/>
          <p:cNvGrpSpPr/>
          <p:nvPr/>
        </p:nvGrpSpPr>
        <p:grpSpPr>
          <a:xfrm>
            <a:off x="152400" y="1069340"/>
            <a:ext cx="2186115" cy="5232400"/>
            <a:chOff x="152400" y="1231900"/>
            <a:chExt cx="2186115" cy="5232400"/>
          </a:xfrm>
        </p:grpSpPr>
        <p:pic>
          <p:nvPicPr>
            <p:cNvPr id="28" name="Picture 27"/>
            <p:cNvPicPr>
              <a:picLocks noChangeAspect="1" noChangeArrowheads="1"/>
            </p:cNvPicPr>
            <p:nvPr/>
          </p:nvPicPr>
          <p:blipFill>
            <a:blip r:embed="rId3" cstate="print">
              <a:alphaModFix/>
              <a:lum bright="23000" contrast="50000"/>
            </a:blip>
            <a:srcRect l="21636" t="24510" r="39418" b="31372"/>
            <a:stretch>
              <a:fillRect/>
            </a:stretch>
          </p:blipFill>
          <p:spPr bwMode="auto">
            <a:xfrm>
              <a:off x="368300" y="2222500"/>
              <a:ext cx="1828800" cy="1828800"/>
            </a:xfrm>
            <a:prstGeom prst="rect">
              <a:avLst/>
            </a:prstGeom>
            <a:noFill/>
          </p:spPr>
        </p:pic>
        <p:pic>
          <p:nvPicPr>
            <p:cNvPr id="29" name="Picture 28"/>
            <p:cNvPicPr>
              <a:picLocks noChangeAspect="1" noChangeArrowheads="1"/>
            </p:cNvPicPr>
            <p:nvPr/>
          </p:nvPicPr>
          <p:blipFill>
            <a:blip r:embed="rId4" cstate="print">
              <a:alphaModFix/>
              <a:lum bright="3000" contrast="9000"/>
            </a:blip>
            <a:srcRect l="30319" t="22988" r="31383" b="35287"/>
            <a:stretch>
              <a:fillRect/>
            </a:stretch>
          </p:blipFill>
          <p:spPr bwMode="auto">
            <a:xfrm>
              <a:off x="368300" y="4635500"/>
              <a:ext cx="1828800" cy="1828800"/>
            </a:xfrm>
            <a:prstGeom prst="rect">
              <a:avLst/>
            </a:prstGeom>
            <a:noFill/>
            <a:ln w="9525">
              <a:noFill/>
              <a:miter lim="800000"/>
              <a:headEnd/>
              <a:tailEnd/>
            </a:ln>
          </p:spPr>
        </p:pic>
        <p:sp>
          <p:nvSpPr>
            <p:cNvPr id="30" name="Rectangle 29"/>
            <p:cNvSpPr/>
            <p:nvPr/>
          </p:nvSpPr>
          <p:spPr>
            <a:xfrm>
              <a:off x="152400" y="1231900"/>
              <a:ext cx="2186115" cy="830997"/>
            </a:xfrm>
            <a:prstGeom prst="rect">
              <a:avLst/>
            </a:prstGeom>
          </p:spPr>
          <p:txBody>
            <a:bodyPr wrap="none">
              <a:spAutoFit/>
            </a:bodyPr>
            <a:lstStyle/>
            <a:p>
              <a:pPr algn="ctr"/>
              <a:r>
                <a:rPr lang="en-US" sz="2400" b="1" smtClean="0">
                  <a:solidFill>
                    <a:srgbClr val="FFFFFF"/>
                  </a:solidFill>
                  <a:latin typeface="Arial"/>
                  <a:ea typeface="Verdana"/>
                  <a:cs typeface="Arial"/>
                </a:rPr>
                <a:t>Mask/KLA617</a:t>
              </a:r>
              <a:br>
                <a:rPr lang="en-US" sz="2400" b="1" smtClean="0">
                  <a:solidFill>
                    <a:srgbClr val="FFFFFF"/>
                  </a:solidFill>
                  <a:latin typeface="Arial"/>
                  <a:ea typeface="Verdana"/>
                  <a:cs typeface="Arial"/>
                </a:rPr>
              </a:br>
              <a:r>
                <a:rPr lang="en-US" sz="2400" b="1" smtClean="0">
                  <a:solidFill>
                    <a:srgbClr val="FFFFFF"/>
                  </a:solidFill>
                  <a:latin typeface="Arial"/>
                  <a:ea typeface="Verdana"/>
                  <a:cs typeface="Arial"/>
                </a:rPr>
                <a:t>Teron</a:t>
              </a:r>
              <a:endParaRPr lang="en-US" sz="2400" b="1">
                <a:solidFill>
                  <a:srgbClr val="FFFFFF"/>
                </a:solidFill>
                <a:latin typeface="Arial"/>
                <a:cs typeface="Arial"/>
              </a:endParaRPr>
            </a:p>
          </p:txBody>
        </p:sp>
        <p:sp>
          <p:nvSpPr>
            <p:cNvPr id="31" name="Rectangle 30"/>
            <p:cNvSpPr/>
            <p:nvPr/>
          </p:nvSpPr>
          <p:spPr>
            <a:xfrm>
              <a:off x="431800" y="4191000"/>
              <a:ext cx="1707018" cy="461665"/>
            </a:xfrm>
            <a:prstGeom prst="rect">
              <a:avLst/>
            </a:prstGeom>
          </p:spPr>
          <p:txBody>
            <a:bodyPr wrap="none">
              <a:spAutoFit/>
            </a:bodyPr>
            <a:lstStyle/>
            <a:p>
              <a:r>
                <a:rPr lang="en-US" sz="2400" b="1" smtClean="0">
                  <a:solidFill>
                    <a:srgbClr val="FFFFFF"/>
                  </a:solidFill>
                  <a:latin typeface="Arial"/>
                  <a:ea typeface="Verdana"/>
                  <a:cs typeface="Arial"/>
                </a:rPr>
                <a:t>Mask/SEM</a:t>
              </a:r>
              <a:endParaRPr lang="en-US" sz="2400" b="1">
                <a:solidFill>
                  <a:srgbClr val="FFFFFF"/>
                </a:solidFill>
                <a:latin typeface="Arial"/>
                <a:cs typeface="Arial"/>
              </a:endParaRPr>
            </a:p>
          </p:txBody>
        </p:sp>
      </p:grpSp>
      <p:grpSp>
        <p:nvGrpSpPr>
          <p:cNvPr id="3" name="Group 54"/>
          <p:cNvGrpSpPr/>
          <p:nvPr/>
        </p:nvGrpSpPr>
        <p:grpSpPr>
          <a:xfrm>
            <a:off x="2679700" y="1076543"/>
            <a:ext cx="6187285" cy="5582742"/>
            <a:chOff x="2679700" y="1076543"/>
            <a:chExt cx="6187285" cy="5582742"/>
          </a:xfrm>
        </p:grpSpPr>
        <p:grpSp>
          <p:nvGrpSpPr>
            <p:cNvPr id="4" name="Group 50"/>
            <p:cNvGrpSpPr/>
            <p:nvPr/>
          </p:nvGrpSpPr>
          <p:grpSpPr>
            <a:xfrm>
              <a:off x="2736649" y="1076543"/>
              <a:ext cx="6130336" cy="5248057"/>
              <a:chOff x="2736649" y="1076543"/>
              <a:chExt cx="6130336" cy="5248057"/>
            </a:xfrm>
          </p:grpSpPr>
          <p:pic>
            <p:nvPicPr>
              <p:cNvPr id="43" name="Picture 42" descr="GREMLIN3-130709-0013-0012-3.0um.png"/>
              <p:cNvPicPr>
                <a:picLocks noChangeAspect="1"/>
              </p:cNvPicPr>
              <p:nvPr/>
            </p:nvPicPr>
            <p:blipFill>
              <a:blip r:embed="rId5"/>
              <a:stretch>
                <a:fillRect/>
              </a:stretch>
            </p:blipFill>
            <p:spPr>
              <a:xfrm>
                <a:off x="2743200" y="4495800"/>
                <a:ext cx="1828800" cy="1828800"/>
              </a:xfrm>
              <a:prstGeom prst="rect">
                <a:avLst/>
              </a:prstGeom>
            </p:spPr>
          </p:pic>
          <p:pic>
            <p:nvPicPr>
              <p:cNvPr id="26" name="Picture 25" descr="GREMLIN3-130709-0029-0010-1.5um.png"/>
              <p:cNvPicPr>
                <a:picLocks noChangeAspect="1"/>
              </p:cNvPicPr>
              <p:nvPr/>
            </p:nvPicPr>
            <p:blipFill>
              <a:blip r:embed="rId6"/>
              <a:stretch>
                <a:fillRect/>
              </a:stretch>
            </p:blipFill>
            <p:spPr>
              <a:xfrm>
                <a:off x="4874415" y="4472940"/>
                <a:ext cx="1828800" cy="1828800"/>
              </a:xfrm>
              <a:prstGeom prst="rect">
                <a:avLst/>
              </a:prstGeom>
            </p:spPr>
          </p:pic>
          <p:pic>
            <p:nvPicPr>
              <p:cNvPr id="27" name="Picture 26" descr="GREMLIN3-130709-0030-0010-1.5um.png"/>
              <p:cNvPicPr>
                <a:picLocks noChangeAspect="1"/>
              </p:cNvPicPr>
              <p:nvPr/>
            </p:nvPicPr>
            <p:blipFill>
              <a:blip r:embed="rId7"/>
              <a:stretch>
                <a:fillRect/>
              </a:stretch>
            </p:blipFill>
            <p:spPr>
              <a:xfrm>
                <a:off x="7010400" y="4472940"/>
                <a:ext cx="1828800" cy="1828800"/>
              </a:xfrm>
              <a:prstGeom prst="rect">
                <a:avLst/>
              </a:prstGeom>
            </p:spPr>
          </p:pic>
          <p:grpSp>
            <p:nvGrpSpPr>
              <p:cNvPr id="5" name="Group 48"/>
              <p:cNvGrpSpPr/>
              <p:nvPr/>
            </p:nvGrpSpPr>
            <p:grpSpPr>
              <a:xfrm>
                <a:off x="2736649" y="1076543"/>
                <a:ext cx="6130336" cy="2812197"/>
                <a:chOff x="2736649" y="1076543"/>
                <a:chExt cx="6130336" cy="2812197"/>
              </a:xfrm>
            </p:grpSpPr>
            <p:pic>
              <p:nvPicPr>
                <p:cNvPr id="40" name="Picture 39" descr="GREMLIN3-130709-0013-0012-3.0um.png"/>
                <p:cNvPicPr>
                  <a:picLocks noChangeAspect="1"/>
                </p:cNvPicPr>
                <p:nvPr/>
              </p:nvPicPr>
              <p:blipFill>
                <a:blip r:embed="rId8"/>
                <a:stretch>
                  <a:fillRect/>
                </a:stretch>
              </p:blipFill>
              <p:spPr>
                <a:xfrm>
                  <a:off x="2743200" y="2057400"/>
                  <a:ext cx="1828800" cy="1828800"/>
                </a:xfrm>
                <a:prstGeom prst="rect">
                  <a:avLst/>
                </a:prstGeom>
              </p:spPr>
            </p:pic>
            <p:pic>
              <p:nvPicPr>
                <p:cNvPr id="21" name="Picture 20" descr="GREMLIN3-130709-0029-0010-1.5um.png"/>
                <p:cNvPicPr>
                  <a:picLocks noChangeAspect="1"/>
                </p:cNvPicPr>
                <p:nvPr/>
              </p:nvPicPr>
              <p:blipFill>
                <a:blip r:embed="rId9"/>
                <a:stretch>
                  <a:fillRect/>
                </a:stretch>
              </p:blipFill>
              <p:spPr>
                <a:xfrm>
                  <a:off x="4874415" y="2059940"/>
                  <a:ext cx="1828800" cy="1828800"/>
                </a:xfrm>
                <a:prstGeom prst="rect">
                  <a:avLst/>
                </a:prstGeom>
              </p:spPr>
            </p:pic>
            <p:pic>
              <p:nvPicPr>
                <p:cNvPr id="23" name="Picture 22" descr="GREMLIN3-130709-0030-0010-1.5um.png"/>
                <p:cNvPicPr>
                  <a:picLocks noChangeAspect="1"/>
                </p:cNvPicPr>
                <p:nvPr/>
              </p:nvPicPr>
              <p:blipFill>
                <a:blip r:embed="rId10"/>
                <a:stretch>
                  <a:fillRect/>
                </a:stretch>
              </p:blipFill>
              <p:spPr>
                <a:xfrm>
                  <a:off x="7010400" y="2059940"/>
                  <a:ext cx="1828800" cy="1828800"/>
                </a:xfrm>
                <a:prstGeom prst="rect">
                  <a:avLst/>
                </a:prstGeom>
              </p:spPr>
            </p:pic>
            <p:sp>
              <p:nvSpPr>
                <p:cNvPr id="33" name="TextBox 32"/>
                <p:cNvSpPr txBox="1"/>
                <p:nvPr/>
              </p:nvSpPr>
              <p:spPr>
                <a:xfrm>
                  <a:off x="4870249" y="1076543"/>
                  <a:ext cx="1911551" cy="830997"/>
                </a:xfrm>
                <a:prstGeom prst="rect">
                  <a:avLst/>
                </a:prstGeom>
                <a:noFill/>
              </p:spPr>
              <p:txBody>
                <a:bodyPr wrap="none" rtlCol="0">
                  <a:spAutoFit/>
                </a:bodyPr>
                <a:lstStyle/>
                <a:p>
                  <a:pPr algn="ctr"/>
                  <a:r>
                    <a:rPr lang="en-US" sz="2400" b="1" dirty="0" smtClean="0">
                      <a:solidFill>
                        <a:schemeClr val="bg1"/>
                      </a:solidFill>
                    </a:rPr>
                    <a:t>Annular</a:t>
                  </a:r>
                </a:p>
                <a:p>
                  <a:pPr algn="ctr"/>
                  <a:r>
                    <a:rPr lang="en-US" sz="2400" b="1" dirty="0" smtClean="0">
                      <a:solidFill>
                        <a:schemeClr val="bg1"/>
                      </a:solidFill>
                    </a:rPr>
                    <a:t>illumination</a:t>
                  </a:r>
                  <a:endParaRPr lang="en-US" sz="2400" b="1" dirty="0">
                    <a:solidFill>
                      <a:schemeClr val="bg1"/>
                    </a:solidFill>
                  </a:endParaRPr>
                </a:p>
              </p:txBody>
            </p:sp>
            <p:sp>
              <p:nvSpPr>
                <p:cNvPr id="34" name="TextBox 33"/>
                <p:cNvSpPr txBox="1"/>
                <p:nvPr/>
              </p:nvSpPr>
              <p:spPr>
                <a:xfrm>
                  <a:off x="6955434" y="1076543"/>
                  <a:ext cx="1911551" cy="830997"/>
                </a:xfrm>
                <a:prstGeom prst="rect">
                  <a:avLst/>
                </a:prstGeom>
                <a:noFill/>
              </p:spPr>
              <p:txBody>
                <a:bodyPr wrap="none" rtlCol="0">
                  <a:spAutoFit/>
                </a:bodyPr>
                <a:lstStyle/>
                <a:p>
                  <a:pPr algn="ctr"/>
                  <a:r>
                    <a:rPr lang="en-US" sz="2400" b="1" dirty="0" smtClean="0">
                      <a:solidFill>
                        <a:schemeClr val="bg1"/>
                      </a:solidFill>
                    </a:rPr>
                    <a:t>Quasar 45°</a:t>
                  </a:r>
                </a:p>
                <a:p>
                  <a:pPr algn="ctr"/>
                  <a:r>
                    <a:rPr lang="en-US" sz="2400" b="1" dirty="0" smtClean="0">
                      <a:solidFill>
                        <a:schemeClr val="bg1"/>
                      </a:solidFill>
                    </a:rPr>
                    <a:t>illumination</a:t>
                  </a:r>
                  <a:endParaRPr lang="en-US" sz="2400" b="1" dirty="0">
                    <a:solidFill>
                      <a:schemeClr val="bg1"/>
                    </a:solidFill>
                  </a:endParaRPr>
                </a:p>
              </p:txBody>
            </p:sp>
            <p:sp>
              <p:nvSpPr>
                <p:cNvPr id="36" name="TextBox 35"/>
                <p:cNvSpPr txBox="1"/>
                <p:nvPr/>
              </p:nvSpPr>
              <p:spPr>
                <a:xfrm>
                  <a:off x="2736649" y="1076543"/>
                  <a:ext cx="1911551" cy="830997"/>
                </a:xfrm>
                <a:prstGeom prst="rect">
                  <a:avLst/>
                </a:prstGeom>
                <a:noFill/>
              </p:spPr>
              <p:txBody>
                <a:bodyPr wrap="none" rtlCol="0">
                  <a:spAutoFit/>
                </a:bodyPr>
                <a:lstStyle/>
                <a:p>
                  <a:pPr algn="ctr"/>
                  <a:r>
                    <a:rPr lang="en-US" sz="2400" b="1" dirty="0" smtClean="0">
                      <a:solidFill>
                        <a:schemeClr val="bg1"/>
                      </a:solidFill>
                    </a:rPr>
                    <a:t>Disk 0.9 σ</a:t>
                  </a:r>
                </a:p>
                <a:p>
                  <a:pPr algn="ctr"/>
                  <a:r>
                    <a:rPr lang="en-US" sz="2400" b="1" dirty="0" smtClean="0">
                      <a:solidFill>
                        <a:schemeClr val="bg1"/>
                      </a:solidFill>
                    </a:rPr>
                    <a:t>illumination</a:t>
                  </a:r>
                  <a:endParaRPr lang="en-US" sz="2400" b="1" dirty="0">
                    <a:solidFill>
                      <a:schemeClr val="bg1"/>
                    </a:solidFill>
                  </a:endParaRPr>
                </a:p>
              </p:txBody>
            </p:sp>
          </p:grpSp>
        </p:grpSp>
        <p:sp>
          <p:nvSpPr>
            <p:cNvPr id="39" name="Rectangle 38"/>
            <p:cNvSpPr/>
            <p:nvPr/>
          </p:nvSpPr>
          <p:spPr>
            <a:xfrm>
              <a:off x="2679700" y="6259175"/>
              <a:ext cx="988296" cy="400110"/>
            </a:xfrm>
            <a:prstGeom prst="rect">
              <a:avLst/>
            </a:prstGeom>
          </p:spPr>
          <p:txBody>
            <a:bodyPr wrap="none">
              <a:spAutoFit/>
            </a:bodyPr>
            <a:lstStyle/>
            <a:p>
              <a:r>
                <a:rPr lang="en-US" sz="2000" b="1" dirty="0" smtClean="0">
                  <a:solidFill>
                    <a:srgbClr val="A6A6A6"/>
                  </a:solidFill>
                </a:rPr>
                <a:t>1.5 µm</a:t>
              </a:r>
              <a:endParaRPr lang="en-US" sz="2000">
                <a:solidFill>
                  <a:srgbClr val="A6A6A6"/>
                </a:solidFill>
              </a:endParaRPr>
            </a:p>
          </p:txBody>
        </p:sp>
      </p:grpSp>
      <p:pic>
        <p:nvPicPr>
          <p:cNvPr id="41" name="Picture 40" descr="SHARP_white1.png"/>
          <p:cNvPicPr>
            <a:picLocks noChangeAspect="1"/>
          </p:cNvPicPr>
          <p:nvPr/>
        </p:nvPicPr>
        <p:blipFill>
          <a:blip r:embed="rId11">
            <a:alphaModFix amt="50000"/>
          </a:blip>
          <a:stretch>
            <a:fillRect/>
          </a:stretch>
        </p:blipFill>
        <p:spPr>
          <a:xfrm>
            <a:off x="55029" y="6438905"/>
            <a:ext cx="916563" cy="368299"/>
          </a:xfrm>
          <a:prstGeom prst="rect">
            <a:avLst/>
          </a:prstGeom>
        </p:spPr>
      </p:pic>
      <p:pic>
        <p:nvPicPr>
          <p:cNvPr id="42" name="Picture 41" descr="GlobalFoundries Logo_transp 300dpi.png"/>
          <p:cNvPicPr>
            <a:picLocks noChangeAspect="1"/>
          </p:cNvPicPr>
          <p:nvPr/>
        </p:nvPicPr>
        <p:blipFill>
          <a:blip r:embed="rId12"/>
          <a:stretch>
            <a:fillRect/>
          </a:stretch>
        </p:blipFill>
        <p:spPr>
          <a:xfrm>
            <a:off x="6868160" y="6518028"/>
            <a:ext cx="2245360" cy="319652"/>
          </a:xfrm>
          <a:prstGeom prst="rect">
            <a:avLst/>
          </a:prstGeom>
        </p:spPr>
      </p:pic>
      <p:sp>
        <p:nvSpPr>
          <p:cNvPr id="35" name="TextBox 34"/>
          <p:cNvSpPr txBox="1"/>
          <p:nvPr/>
        </p:nvSpPr>
        <p:spPr>
          <a:xfrm>
            <a:off x="2743200" y="3924300"/>
            <a:ext cx="6096000" cy="523220"/>
          </a:xfrm>
          <a:prstGeom prst="rect">
            <a:avLst/>
          </a:prstGeom>
          <a:noFill/>
        </p:spPr>
        <p:txBody>
          <a:bodyPr wrap="square" rtlCol="0">
            <a:spAutoFit/>
          </a:bodyPr>
          <a:lstStyle/>
          <a:p>
            <a:pPr algn="ctr"/>
            <a:r>
              <a:rPr lang="en-US" sz="2800" b="1">
                <a:solidFill>
                  <a:srgbClr val="FFFFFF"/>
                </a:solidFill>
                <a:latin typeface="Helvetica"/>
                <a:cs typeface="Helvetica"/>
              </a:rPr>
              <a:t>SHARP</a:t>
            </a:r>
          </a:p>
        </p:txBody>
      </p:sp>
      <p:sp>
        <p:nvSpPr>
          <p:cNvPr id="45" name="Rectangle 44"/>
          <p:cNvSpPr/>
          <p:nvPr/>
        </p:nvSpPr>
        <p:spPr>
          <a:xfrm>
            <a:off x="5457674" y="609600"/>
            <a:ext cx="3686326" cy="338554"/>
          </a:xfrm>
          <a:prstGeom prst="rect">
            <a:avLst/>
          </a:prstGeom>
        </p:spPr>
        <p:txBody>
          <a:bodyPr wrap="none">
            <a:spAutoFit/>
          </a:bodyPr>
          <a:lstStyle/>
          <a:p>
            <a:pPr algn="r"/>
            <a:r>
              <a:rPr lang="en-US" sz="1600">
                <a:solidFill>
                  <a:srgbClr val="A6A6A6"/>
                </a:solidFill>
                <a:effectLst>
                  <a:outerShdw blurRad="50800" dist="38100" dir="2700000">
                    <a:srgbClr val="000000">
                      <a:alpha val="43000"/>
                    </a:srgbClr>
                  </a:outerShdw>
                </a:effectLst>
              </a:rPr>
              <a:t>Goldberg, </a:t>
            </a:r>
            <a:r>
              <a:rPr lang="en-US" sz="1600" i="1">
                <a:solidFill>
                  <a:srgbClr val="A6A6A6"/>
                </a:solidFill>
                <a:effectLst>
                  <a:outerShdw blurRad="50800" dist="38100" dir="2700000">
                    <a:srgbClr val="000000">
                      <a:alpha val="43000"/>
                    </a:srgbClr>
                  </a:outerShdw>
                </a:effectLst>
              </a:rPr>
              <a:t>et al.,</a:t>
            </a:r>
            <a:r>
              <a:rPr lang="en-US" sz="1600">
                <a:solidFill>
                  <a:srgbClr val="A6A6A6"/>
                </a:solidFill>
                <a:effectLst>
                  <a:outerShdw blurRad="50800" dist="38100" dir="2700000">
                    <a:srgbClr val="000000">
                      <a:alpha val="43000"/>
                    </a:srgbClr>
                  </a:outerShdw>
                </a:effectLst>
              </a:rPr>
              <a:t> SPIE </a:t>
            </a:r>
            <a:r>
              <a:rPr lang="en-US" sz="1600" b="1">
                <a:solidFill>
                  <a:srgbClr val="A6A6A6"/>
                </a:solidFill>
                <a:effectLst>
                  <a:outerShdw blurRad="50800" dist="38100" dir="2700000">
                    <a:srgbClr val="000000">
                      <a:alpha val="43000"/>
                    </a:srgbClr>
                  </a:outerShdw>
                </a:effectLst>
              </a:rPr>
              <a:t>88800T9</a:t>
            </a:r>
            <a:r>
              <a:rPr lang="en-US" sz="1600">
                <a:solidFill>
                  <a:srgbClr val="A6A6A6"/>
                </a:solidFill>
                <a:effectLst>
                  <a:outerShdw blurRad="50800" dist="38100" dir="2700000">
                    <a:srgbClr val="000000">
                      <a:alpha val="43000"/>
                    </a:srgbClr>
                  </a:outerShdw>
                </a:effectLst>
              </a:rPr>
              <a:t> (2013)</a:t>
            </a:r>
            <a:endParaRPr lang="en-US" sz="1600">
              <a:solidFill>
                <a:srgbClr val="A6A6A6"/>
              </a:solidFill>
            </a:endParaRPr>
          </a:p>
        </p:txBody>
      </p:sp>
      <p:sp>
        <p:nvSpPr>
          <p:cNvPr id="46" name="TextBox 45"/>
          <p:cNvSpPr txBox="1"/>
          <p:nvPr/>
        </p:nvSpPr>
        <p:spPr>
          <a:xfrm>
            <a:off x="4241800" y="6320135"/>
            <a:ext cx="2362200" cy="461665"/>
          </a:xfrm>
          <a:prstGeom prst="rect">
            <a:avLst/>
          </a:prstGeom>
          <a:noFill/>
        </p:spPr>
        <p:txBody>
          <a:bodyPr wrap="square" rtlCol="0">
            <a:spAutoFit/>
          </a:bodyPr>
          <a:lstStyle/>
          <a:p>
            <a:pPr algn="ctr"/>
            <a:r>
              <a:rPr lang="en-US" sz="2400" b="1" dirty="0" smtClean="0">
                <a:solidFill>
                  <a:schemeClr val="bg1"/>
                </a:solidFill>
              </a:rPr>
              <a:t>110 nm hp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rgbClr val="0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1371600" y="838200"/>
            <a:ext cx="6400286" cy="5939545"/>
            <a:chOff x="1524514" y="990601"/>
            <a:chExt cx="6120886" cy="5680258"/>
          </a:xfrm>
        </p:grpSpPr>
        <p:pic>
          <p:nvPicPr>
            <p:cNvPr id="27" name="Picture 26" descr="Patriot2-130612-0012-0010-2.0um.png"/>
            <p:cNvPicPr>
              <a:picLocks noChangeAspect="1"/>
            </p:cNvPicPr>
            <p:nvPr/>
          </p:nvPicPr>
          <p:blipFill>
            <a:blip r:embed="rId3"/>
            <a:stretch>
              <a:fillRect/>
            </a:stretch>
          </p:blipFill>
          <p:spPr>
            <a:xfrm>
              <a:off x="1524514" y="3797203"/>
              <a:ext cx="2873656" cy="2873656"/>
            </a:xfrm>
            <a:prstGeom prst="rect">
              <a:avLst/>
            </a:prstGeom>
          </p:spPr>
        </p:pic>
        <p:pic>
          <p:nvPicPr>
            <p:cNvPr id="54" name="Picture 53" descr="Patriot2-130612-0017-0009-2.0um.png"/>
            <p:cNvPicPr>
              <a:picLocks noChangeAspect="1"/>
            </p:cNvPicPr>
            <p:nvPr/>
          </p:nvPicPr>
          <p:blipFill>
            <a:blip r:embed="rId4"/>
            <a:stretch>
              <a:fillRect/>
            </a:stretch>
          </p:blipFill>
          <p:spPr>
            <a:xfrm>
              <a:off x="4771744" y="3768467"/>
              <a:ext cx="2873656" cy="2873656"/>
            </a:xfrm>
            <a:prstGeom prst="rect">
              <a:avLst/>
            </a:prstGeom>
          </p:spPr>
        </p:pic>
        <p:pic>
          <p:nvPicPr>
            <p:cNvPr id="22" name="Picture 21" descr="Patriot2-130612-0012-2.0um_A.gif"/>
            <p:cNvPicPr>
              <a:picLocks noChangeAspect="1"/>
            </p:cNvPicPr>
            <p:nvPr/>
          </p:nvPicPr>
          <p:blipFill>
            <a:blip r:embed="rId5"/>
            <a:stretch>
              <a:fillRect/>
            </a:stretch>
          </p:blipFill>
          <p:spPr>
            <a:xfrm>
              <a:off x="1524514" y="1038494"/>
              <a:ext cx="2873656" cy="2931129"/>
            </a:xfrm>
            <a:prstGeom prst="rect">
              <a:avLst/>
            </a:prstGeom>
          </p:spPr>
        </p:pic>
        <p:pic>
          <p:nvPicPr>
            <p:cNvPr id="23" name="Picture 22" descr="Patriot2-130612-0017-2.0um_A.gif"/>
            <p:cNvPicPr>
              <a:picLocks noChangeAspect="1"/>
            </p:cNvPicPr>
            <p:nvPr/>
          </p:nvPicPr>
          <p:blipFill>
            <a:blip r:embed="rId6"/>
            <a:stretch>
              <a:fillRect/>
            </a:stretch>
          </p:blipFill>
          <p:spPr>
            <a:xfrm>
              <a:off x="4771744" y="990601"/>
              <a:ext cx="2873656" cy="2931129"/>
            </a:xfrm>
            <a:prstGeom prst="rect">
              <a:avLst/>
            </a:prstGeom>
          </p:spPr>
        </p:pic>
      </p:grpSp>
      <p:sp>
        <p:nvSpPr>
          <p:cNvPr id="11" name="Rectangle 10"/>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162939" cy="584776"/>
          </a:xfrm>
          <a:prstGeom prst="rect">
            <a:avLst/>
          </a:prstGeom>
          <a:noFill/>
        </p:spPr>
        <p:txBody>
          <a:bodyPr wrap="none" rtlCol="0">
            <a:spAutoFit/>
          </a:bodyPr>
          <a:lstStyle/>
          <a:p>
            <a:r>
              <a:rPr lang="en-US" sz="3200" b="1" dirty="0" smtClean="0">
                <a:solidFill>
                  <a:schemeClr val="bg1"/>
                </a:solidFill>
              </a:rPr>
              <a:t>Native phase and amplitude defects</a:t>
            </a:r>
            <a:endParaRPr lang="en-US" sz="3200" b="1" dirty="0">
              <a:solidFill>
                <a:schemeClr val="bg1"/>
              </a:solidFill>
            </a:endParaRPr>
          </a:p>
        </p:txBody>
      </p:sp>
      <p:sp>
        <p:nvSpPr>
          <p:cNvPr id="29" name="TextBox 28"/>
          <p:cNvSpPr txBox="1"/>
          <p:nvPr/>
        </p:nvSpPr>
        <p:spPr>
          <a:xfrm>
            <a:off x="1816101" y="6366204"/>
            <a:ext cx="2059612" cy="461665"/>
          </a:xfrm>
          <a:prstGeom prst="rect">
            <a:avLst/>
          </a:prstGeom>
          <a:noFill/>
        </p:spPr>
        <p:txBody>
          <a:bodyPr wrap="square" rtlCol="0">
            <a:spAutoFit/>
          </a:bodyPr>
          <a:lstStyle/>
          <a:p>
            <a:pPr algn="ctr"/>
            <a:r>
              <a:rPr lang="en-US" sz="2400" b="1">
                <a:solidFill>
                  <a:srgbClr val="A6A6A6"/>
                </a:solidFill>
              </a:rPr>
              <a:t>2.0 µm</a:t>
            </a:r>
          </a:p>
        </p:txBody>
      </p:sp>
      <p:pic>
        <p:nvPicPr>
          <p:cNvPr id="20" name="Picture 19" descr="SHARP_white1.png"/>
          <p:cNvPicPr>
            <a:picLocks noChangeAspect="1"/>
          </p:cNvPicPr>
          <p:nvPr/>
        </p:nvPicPr>
        <p:blipFill>
          <a:blip r:embed="rId7">
            <a:alphaModFix amt="50000"/>
          </a:blip>
          <a:stretch>
            <a:fillRect/>
          </a:stretch>
        </p:blipFill>
        <p:spPr>
          <a:xfrm>
            <a:off x="55029" y="6438905"/>
            <a:ext cx="916563" cy="368299"/>
          </a:xfrm>
          <a:prstGeom prst="rect">
            <a:avLst/>
          </a:prstGeom>
        </p:spPr>
      </p:pic>
      <p:pic>
        <p:nvPicPr>
          <p:cNvPr id="21" name="Picture 20" descr="ibm-logo_1_white_transp.png"/>
          <p:cNvPicPr>
            <a:picLocks noChangeAspect="1"/>
          </p:cNvPicPr>
          <p:nvPr/>
        </p:nvPicPr>
        <p:blipFill>
          <a:blip r:embed="rId8"/>
          <a:stretch>
            <a:fillRect/>
          </a:stretch>
        </p:blipFill>
        <p:spPr>
          <a:xfrm>
            <a:off x="8001000" y="78687"/>
            <a:ext cx="1066800" cy="429313"/>
          </a:xfrm>
          <a:prstGeom prst="rect">
            <a:avLst/>
          </a:prstGeom>
        </p:spPr>
      </p:pic>
      <p:sp>
        <p:nvSpPr>
          <p:cNvPr id="57" name="Rectangle 56"/>
          <p:cNvSpPr/>
          <p:nvPr/>
        </p:nvSpPr>
        <p:spPr>
          <a:xfrm>
            <a:off x="1752600" y="685800"/>
            <a:ext cx="2133600" cy="584776"/>
          </a:xfrm>
          <a:prstGeom prst="rect">
            <a:avLst/>
          </a:prstGeom>
        </p:spPr>
        <p:txBody>
          <a:bodyPr wrap="square">
            <a:spAutoFit/>
          </a:bodyPr>
          <a:lstStyle/>
          <a:p>
            <a:pPr algn="ctr"/>
            <a:r>
              <a:rPr lang="en-US" sz="3200" b="1" dirty="0" smtClean="0">
                <a:solidFill>
                  <a:schemeClr val="bg1"/>
                </a:solidFill>
              </a:rPr>
              <a:t>phase </a:t>
            </a:r>
            <a:endParaRPr lang="en-US" sz="3200"/>
          </a:p>
        </p:txBody>
      </p:sp>
      <p:sp>
        <p:nvSpPr>
          <p:cNvPr id="58" name="Rectangle 57"/>
          <p:cNvSpPr/>
          <p:nvPr/>
        </p:nvSpPr>
        <p:spPr>
          <a:xfrm>
            <a:off x="5147224" y="685800"/>
            <a:ext cx="2122696" cy="584776"/>
          </a:xfrm>
          <a:prstGeom prst="rect">
            <a:avLst/>
          </a:prstGeom>
        </p:spPr>
        <p:txBody>
          <a:bodyPr wrap="none">
            <a:spAutoFit/>
          </a:bodyPr>
          <a:lstStyle/>
          <a:p>
            <a:pPr algn="ctr"/>
            <a:r>
              <a:rPr lang="en-US" sz="3200" b="1" dirty="0" smtClean="0">
                <a:solidFill>
                  <a:schemeClr val="bg1"/>
                </a:solidFill>
              </a:rPr>
              <a:t>amplitude</a:t>
            </a:r>
            <a:endParaRPr lang="en-US" sz="3200"/>
          </a:p>
        </p:txBody>
      </p:sp>
      <p:grpSp>
        <p:nvGrpSpPr>
          <p:cNvPr id="32" name="Group 31"/>
          <p:cNvGrpSpPr/>
          <p:nvPr/>
        </p:nvGrpSpPr>
        <p:grpSpPr>
          <a:xfrm>
            <a:off x="76200" y="3657600"/>
            <a:ext cx="1524000" cy="461665"/>
            <a:chOff x="4445000" y="5791200"/>
            <a:chExt cx="1524000" cy="461665"/>
          </a:xfrm>
        </p:grpSpPr>
        <p:cxnSp>
          <p:nvCxnSpPr>
            <p:cNvPr id="33" name="Straight Arrow Connector 32"/>
            <p:cNvCxnSpPr/>
            <p:nvPr/>
          </p:nvCxnSpPr>
          <p:spPr>
            <a:xfrm>
              <a:off x="4445000" y="6057900"/>
              <a:ext cx="1524000" cy="1588"/>
            </a:xfrm>
            <a:prstGeom prst="straightConnector1">
              <a:avLst/>
            </a:prstGeom>
            <a:ln w="57150" cap="flat" cmpd="sng" algn="ctr">
              <a:solidFill>
                <a:schemeClr val="bg1"/>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4796367" y="5863167"/>
              <a:ext cx="838200" cy="381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4737099" y="5791200"/>
              <a:ext cx="996461" cy="461665"/>
            </a:xfrm>
            <a:prstGeom prst="rect">
              <a:avLst/>
            </a:prstGeom>
            <a:noFill/>
          </p:spPr>
          <p:txBody>
            <a:bodyPr wrap="none" rtlCol="0">
              <a:spAutoFit/>
            </a:bodyPr>
            <a:lstStyle/>
            <a:p>
              <a:r>
                <a:rPr lang="en-US" sz="2400" i="1">
                  <a:solidFill>
                    <a:schemeClr val="bg1"/>
                  </a:solidFill>
                </a:rPr>
                <a:t>focus</a:t>
              </a:r>
            </a:p>
          </p:txBody>
        </p:sp>
      </p:grpSp>
      <p:sp>
        <p:nvSpPr>
          <p:cNvPr id="24" name="Rectangle 23"/>
          <p:cNvSpPr/>
          <p:nvPr/>
        </p:nvSpPr>
        <p:spPr>
          <a:xfrm>
            <a:off x="6973614" y="6273224"/>
            <a:ext cx="2170386" cy="584776"/>
          </a:xfrm>
          <a:prstGeom prst="rect">
            <a:avLst/>
          </a:prstGeom>
        </p:spPr>
        <p:txBody>
          <a:bodyPr wrap="none">
            <a:spAutoFit/>
          </a:bodyPr>
          <a:lstStyle/>
          <a:p>
            <a:pPr algn="r"/>
            <a:r>
              <a:rPr lang="en-US" sz="1600">
                <a:solidFill>
                  <a:srgbClr val="A6A6A6"/>
                </a:solidFill>
                <a:effectLst>
                  <a:outerShdw blurRad="50800" dist="38100" dir="2700000">
                    <a:srgbClr val="000000">
                      <a:alpha val="43000"/>
                    </a:srgbClr>
                  </a:outerShdw>
                </a:effectLst>
              </a:rPr>
              <a:t>Goldberg, </a:t>
            </a:r>
            <a:r>
              <a:rPr lang="en-US" sz="1600" i="1">
                <a:solidFill>
                  <a:srgbClr val="A6A6A6"/>
                </a:solidFill>
                <a:effectLst>
                  <a:outerShdw blurRad="50800" dist="38100" dir="2700000">
                    <a:srgbClr val="000000">
                      <a:alpha val="43000"/>
                    </a:srgbClr>
                  </a:outerShdw>
                </a:effectLst>
              </a:rPr>
              <a:t>et al.,</a:t>
            </a:r>
            <a:r>
              <a:rPr lang="en-US" sz="1600">
                <a:solidFill>
                  <a:srgbClr val="A6A6A6"/>
                </a:solidFill>
                <a:effectLst>
                  <a:outerShdw blurRad="50800" dist="38100" dir="2700000">
                    <a:srgbClr val="000000">
                      <a:alpha val="43000"/>
                    </a:srgbClr>
                  </a:outerShdw>
                </a:effectLst>
              </a:rPr>
              <a:t/>
            </a:r>
            <a:br>
              <a:rPr lang="en-US" sz="1600">
                <a:solidFill>
                  <a:srgbClr val="A6A6A6"/>
                </a:solidFill>
                <a:effectLst>
                  <a:outerShdw blurRad="50800" dist="38100" dir="2700000">
                    <a:srgbClr val="000000">
                      <a:alpha val="43000"/>
                    </a:srgbClr>
                  </a:outerShdw>
                </a:effectLst>
              </a:rPr>
            </a:br>
            <a:r>
              <a:rPr lang="en-US" sz="1600">
                <a:solidFill>
                  <a:srgbClr val="A6A6A6"/>
                </a:solidFill>
                <a:effectLst>
                  <a:outerShdw blurRad="50800" dist="38100" dir="2700000">
                    <a:srgbClr val="000000">
                      <a:alpha val="43000"/>
                    </a:srgbClr>
                  </a:outerShdw>
                </a:effectLst>
              </a:rPr>
              <a:t>SPIE </a:t>
            </a:r>
            <a:r>
              <a:rPr lang="en-US" sz="1600" b="1">
                <a:solidFill>
                  <a:srgbClr val="A6A6A6"/>
                </a:solidFill>
                <a:effectLst>
                  <a:outerShdw blurRad="50800" dist="38100" dir="2700000">
                    <a:srgbClr val="000000">
                      <a:alpha val="43000"/>
                    </a:srgbClr>
                  </a:outerShdw>
                </a:effectLst>
              </a:rPr>
              <a:t>88800T9</a:t>
            </a:r>
            <a:r>
              <a:rPr lang="en-US" sz="1600">
                <a:solidFill>
                  <a:srgbClr val="A6A6A6"/>
                </a:solidFill>
                <a:effectLst>
                  <a:outerShdw blurRad="50800" dist="38100" dir="2700000">
                    <a:srgbClr val="000000">
                      <a:alpha val="43000"/>
                    </a:srgbClr>
                  </a:outerShdw>
                </a:effectLst>
              </a:rPr>
              <a:t> (2013)</a:t>
            </a:r>
            <a:endParaRPr lang="en-US" sz="1600">
              <a:solidFill>
                <a:srgbClr val="A6A6A6"/>
              </a:solidFill>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a:xfrm>
            <a:off x="0" y="0"/>
            <a:ext cx="9144000" cy="6858000"/>
          </a:xfrm>
          <a:prstGeom prst="rect">
            <a:avLst/>
          </a:prstGeom>
          <a:solidFill>
            <a:srgbClr val="04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44000" cy="7620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39469"/>
            <a:ext cx="7674908" cy="646331"/>
          </a:xfrm>
          <a:prstGeom prst="rect">
            <a:avLst/>
          </a:prstGeom>
          <a:noFill/>
        </p:spPr>
        <p:txBody>
          <a:bodyPr wrap="none" rtlCol="0">
            <a:spAutoFit/>
          </a:bodyPr>
          <a:lstStyle/>
          <a:p>
            <a:r>
              <a:rPr lang="en-US" sz="3600" b="1" i="1" dirty="0" smtClean="0">
                <a:solidFill>
                  <a:schemeClr val="bg1"/>
                </a:solidFill>
              </a:rPr>
              <a:t>Substrate </a:t>
            </a:r>
            <a:r>
              <a:rPr lang="en-US" sz="3600" b="1" dirty="0" smtClean="0">
                <a:solidFill>
                  <a:schemeClr val="bg1"/>
                </a:solidFill>
              </a:rPr>
              <a:t>roughness experiments</a:t>
            </a:r>
            <a:endParaRPr lang="en-US" sz="3600" b="1" dirty="0">
              <a:solidFill>
                <a:schemeClr val="bg1"/>
              </a:solidFill>
            </a:endParaRPr>
          </a:p>
        </p:txBody>
      </p:sp>
      <p:pic>
        <p:nvPicPr>
          <p:cNvPr id="39" name="Picture 38"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sp>
        <p:nvSpPr>
          <p:cNvPr id="40" name="TextBox 39"/>
          <p:cNvSpPr txBox="1"/>
          <p:nvPr/>
        </p:nvSpPr>
        <p:spPr>
          <a:xfrm>
            <a:off x="7658100" y="889000"/>
            <a:ext cx="1467319" cy="400110"/>
          </a:xfrm>
          <a:prstGeom prst="rect">
            <a:avLst/>
          </a:prstGeom>
          <a:noFill/>
        </p:spPr>
        <p:txBody>
          <a:bodyPr wrap="none" rtlCol="0">
            <a:spAutoFit/>
          </a:bodyPr>
          <a:lstStyle/>
          <a:p>
            <a:r>
              <a:rPr lang="en-US" sz="2000" b="1">
                <a:solidFill>
                  <a:schemeClr val="tx1">
                    <a:lumMod val="50000"/>
                    <a:lumOff val="50000"/>
                  </a:schemeClr>
                </a:solidFill>
              </a:rPr>
              <a:t>132-nm hp</a:t>
            </a:r>
          </a:p>
        </p:txBody>
      </p:sp>
      <p:sp>
        <p:nvSpPr>
          <p:cNvPr id="41" name="TextBox 40"/>
          <p:cNvSpPr txBox="1"/>
          <p:nvPr/>
        </p:nvSpPr>
        <p:spPr>
          <a:xfrm>
            <a:off x="4660900" y="812800"/>
            <a:ext cx="909323" cy="461665"/>
          </a:xfrm>
          <a:prstGeom prst="rect">
            <a:avLst/>
          </a:prstGeom>
          <a:noFill/>
        </p:spPr>
        <p:txBody>
          <a:bodyPr wrap="none" rtlCol="0">
            <a:spAutoFit/>
          </a:bodyPr>
          <a:lstStyle/>
          <a:p>
            <a:r>
              <a:rPr lang="en-US" sz="2400" b="1">
                <a:solidFill>
                  <a:schemeClr val="bg1">
                    <a:lumMod val="65000"/>
                  </a:schemeClr>
                </a:solidFill>
              </a:rPr>
              <a:t>2-µm</a:t>
            </a:r>
          </a:p>
        </p:txBody>
      </p:sp>
      <p:grpSp>
        <p:nvGrpSpPr>
          <p:cNvPr id="45" name="Group 44"/>
          <p:cNvGrpSpPr/>
          <p:nvPr/>
        </p:nvGrpSpPr>
        <p:grpSpPr>
          <a:xfrm>
            <a:off x="-13497" y="1295400"/>
            <a:ext cx="9157497" cy="4495800"/>
            <a:chOff x="2133600" y="1219200"/>
            <a:chExt cx="7010400" cy="3441700"/>
          </a:xfrm>
        </p:grpSpPr>
        <p:pic>
          <p:nvPicPr>
            <p:cNvPr id="43" name="Picture 42" descr="IMO239379-130724-0003-2.0um_C.gif"/>
            <p:cNvPicPr>
              <a:picLocks noChangeAspect="1"/>
            </p:cNvPicPr>
            <p:nvPr/>
          </p:nvPicPr>
          <p:blipFill>
            <a:blip r:embed="rId4"/>
            <a:stretch>
              <a:fillRect/>
            </a:stretch>
          </p:blipFill>
          <p:spPr>
            <a:xfrm>
              <a:off x="2133600" y="1219200"/>
              <a:ext cx="3390900" cy="3441700"/>
            </a:xfrm>
            <a:prstGeom prst="rect">
              <a:avLst/>
            </a:prstGeom>
          </p:spPr>
        </p:pic>
        <p:pic>
          <p:nvPicPr>
            <p:cNvPr id="44" name="Picture 43" descr="IMO239379-130724-0024-2.0um_C.gif"/>
            <p:cNvPicPr>
              <a:picLocks noChangeAspect="1"/>
            </p:cNvPicPr>
            <p:nvPr/>
          </p:nvPicPr>
          <p:blipFill>
            <a:blip r:embed="rId5"/>
            <a:stretch>
              <a:fillRect/>
            </a:stretch>
          </p:blipFill>
          <p:spPr>
            <a:xfrm>
              <a:off x="5753100" y="1219200"/>
              <a:ext cx="3390900" cy="3441700"/>
            </a:xfrm>
            <a:prstGeom prst="rect">
              <a:avLst/>
            </a:prstGeom>
          </p:spPr>
        </p:pic>
      </p:grpSp>
      <p:sp>
        <p:nvSpPr>
          <p:cNvPr id="42" name="TextBox 41"/>
          <p:cNvSpPr txBox="1"/>
          <p:nvPr/>
        </p:nvSpPr>
        <p:spPr>
          <a:xfrm>
            <a:off x="0" y="5816600"/>
            <a:ext cx="4419600" cy="461665"/>
          </a:xfrm>
          <a:prstGeom prst="rect">
            <a:avLst/>
          </a:prstGeom>
          <a:noFill/>
        </p:spPr>
        <p:txBody>
          <a:bodyPr wrap="square" rtlCol="0">
            <a:spAutoFit/>
          </a:bodyPr>
          <a:lstStyle/>
          <a:p>
            <a:pPr algn="ctr"/>
            <a:r>
              <a:rPr lang="en-US" sz="2400" b="1">
                <a:solidFill>
                  <a:srgbClr val="ECC730"/>
                </a:solidFill>
              </a:rPr>
              <a:t>(intentional roughness)</a:t>
            </a:r>
          </a:p>
        </p:txBody>
      </p:sp>
      <p:grpSp>
        <p:nvGrpSpPr>
          <p:cNvPr id="50" name="Group 49"/>
          <p:cNvGrpSpPr/>
          <p:nvPr/>
        </p:nvGrpSpPr>
        <p:grpSpPr>
          <a:xfrm>
            <a:off x="4800600" y="5812135"/>
            <a:ext cx="1524000" cy="461665"/>
            <a:chOff x="4445000" y="5791200"/>
            <a:chExt cx="1524000" cy="461665"/>
          </a:xfrm>
        </p:grpSpPr>
        <p:cxnSp>
          <p:nvCxnSpPr>
            <p:cNvPr id="48" name="Straight Arrow Connector 47"/>
            <p:cNvCxnSpPr/>
            <p:nvPr/>
          </p:nvCxnSpPr>
          <p:spPr>
            <a:xfrm>
              <a:off x="4445000" y="6057900"/>
              <a:ext cx="1524000" cy="1588"/>
            </a:xfrm>
            <a:prstGeom prst="straightConnector1">
              <a:avLst/>
            </a:prstGeom>
            <a:ln w="57150" cap="flat" cmpd="sng" algn="ctr">
              <a:solidFill>
                <a:schemeClr val="bg1"/>
              </a:solidFill>
              <a:prstDash val="solid"/>
              <a:round/>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4796367" y="5863167"/>
              <a:ext cx="838200" cy="381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5"/>
            <p:cNvSpPr txBox="1"/>
            <p:nvPr/>
          </p:nvSpPr>
          <p:spPr>
            <a:xfrm>
              <a:off x="4737099" y="5791200"/>
              <a:ext cx="996461" cy="461665"/>
            </a:xfrm>
            <a:prstGeom prst="rect">
              <a:avLst/>
            </a:prstGeom>
            <a:noFill/>
          </p:spPr>
          <p:txBody>
            <a:bodyPr wrap="none" rtlCol="0">
              <a:spAutoFit/>
            </a:bodyPr>
            <a:lstStyle/>
            <a:p>
              <a:r>
                <a:rPr lang="en-US" sz="2400" i="1">
                  <a:solidFill>
                    <a:schemeClr val="bg1"/>
                  </a:solidFill>
                </a:rPr>
                <a:t>focus</a:t>
              </a:r>
            </a:p>
          </p:txBody>
        </p:sp>
      </p:grpSp>
      <p:sp>
        <p:nvSpPr>
          <p:cNvPr id="17" name="Rectangle 16"/>
          <p:cNvSpPr/>
          <p:nvPr/>
        </p:nvSpPr>
        <p:spPr>
          <a:xfrm>
            <a:off x="6973614" y="6273224"/>
            <a:ext cx="2170386" cy="584776"/>
          </a:xfrm>
          <a:prstGeom prst="rect">
            <a:avLst/>
          </a:prstGeom>
        </p:spPr>
        <p:txBody>
          <a:bodyPr wrap="none">
            <a:spAutoFit/>
          </a:bodyPr>
          <a:lstStyle/>
          <a:p>
            <a:pPr algn="r"/>
            <a:r>
              <a:rPr lang="en-US" sz="1600">
                <a:solidFill>
                  <a:srgbClr val="A6A6A6"/>
                </a:solidFill>
                <a:effectLst>
                  <a:outerShdw blurRad="50800" dist="38100" dir="2700000">
                    <a:srgbClr val="000000">
                      <a:alpha val="43000"/>
                    </a:srgbClr>
                  </a:outerShdw>
                </a:effectLst>
              </a:rPr>
              <a:t>Goldberg, </a:t>
            </a:r>
            <a:r>
              <a:rPr lang="en-US" sz="1600" i="1">
                <a:solidFill>
                  <a:srgbClr val="A6A6A6"/>
                </a:solidFill>
                <a:effectLst>
                  <a:outerShdw blurRad="50800" dist="38100" dir="2700000">
                    <a:srgbClr val="000000">
                      <a:alpha val="43000"/>
                    </a:srgbClr>
                  </a:outerShdw>
                </a:effectLst>
              </a:rPr>
              <a:t>et al.,</a:t>
            </a:r>
            <a:r>
              <a:rPr lang="en-US" sz="1600">
                <a:solidFill>
                  <a:srgbClr val="A6A6A6"/>
                </a:solidFill>
                <a:effectLst>
                  <a:outerShdw blurRad="50800" dist="38100" dir="2700000">
                    <a:srgbClr val="000000">
                      <a:alpha val="43000"/>
                    </a:srgbClr>
                  </a:outerShdw>
                </a:effectLst>
              </a:rPr>
              <a:t/>
            </a:r>
            <a:br>
              <a:rPr lang="en-US" sz="1600">
                <a:solidFill>
                  <a:srgbClr val="A6A6A6"/>
                </a:solidFill>
                <a:effectLst>
                  <a:outerShdw blurRad="50800" dist="38100" dir="2700000">
                    <a:srgbClr val="000000">
                      <a:alpha val="43000"/>
                    </a:srgbClr>
                  </a:outerShdw>
                </a:effectLst>
              </a:rPr>
            </a:br>
            <a:r>
              <a:rPr lang="en-US" sz="1600">
                <a:solidFill>
                  <a:srgbClr val="A6A6A6"/>
                </a:solidFill>
                <a:effectLst>
                  <a:outerShdw blurRad="50800" dist="38100" dir="2700000">
                    <a:srgbClr val="000000">
                      <a:alpha val="43000"/>
                    </a:srgbClr>
                  </a:outerShdw>
                </a:effectLst>
              </a:rPr>
              <a:t>SPIE </a:t>
            </a:r>
            <a:r>
              <a:rPr lang="en-US" sz="1600" b="1">
                <a:solidFill>
                  <a:srgbClr val="A6A6A6"/>
                </a:solidFill>
                <a:effectLst>
                  <a:outerShdw blurRad="50800" dist="38100" dir="2700000">
                    <a:srgbClr val="000000">
                      <a:alpha val="43000"/>
                    </a:srgbClr>
                  </a:outerShdw>
                </a:effectLst>
              </a:rPr>
              <a:t>88800T9</a:t>
            </a:r>
            <a:r>
              <a:rPr lang="en-US" sz="1600">
                <a:solidFill>
                  <a:srgbClr val="A6A6A6"/>
                </a:solidFill>
                <a:effectLst>
                  <a:outerShdw blurRad="50800" dist="38100" dir="2700000">
                    <a:srgbClr val="000000">
                      <a:alpha val="43000"/>
                    </a:srgbClr>
                  </a:outerShdw>
                </a:effectLst>
              </a:rPr>
              <a:t> (2013)</a:t>
            </a:r>
            <a:endParaRPr lang="en-US" sz="1600">
              <a:solidFill>
                <a:srgbClr val="A6A6A6"/>
              </a:solidFill>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74" name="TextBox 73"/>
          <p:cNvSpPr txBox="1"/>
          <p:nvPr/>
        </p:nvSpPr>
        <p:spPr>
          <a:xfrm>
            <a:off x="0" y="1828800"/>
            <a:ext cx="9144000" cy="2123658"/>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Performance,</a:t>
            </a:r>
          </a:p>
          <a:p>
            <a:pPr algn="ctr"/>
            <a:r>
              <a:rPr lang="en-US" sz="4400" b="1" dirty="0" smtClean="0">
                <a:solidFill>
                  <a:srgbClr val="FFFFFF"/>
                </a:solidFill>
              </a:rPr>
              <a:t>Future directions, and</a:t>
            </a:r>
          </a:p>
          <a:p>
            <a:pPr algn="ctr"/>
            <a:r>
              <a:rPr lang="en-US" sz="4400" b="1" dirty="0" smtClean="0">
                <a:solidFill>
                  <a:srgbClr val="FFFFFF"/>
                </a:solidFill>
              </a:rPr>
              <a:t>Areas for improvement</a:t>
            </a:r>
            <a:endParaRPr lang="en-US" sz="4400" b="1" dirty="0">
              <a:solidFill>
                <a:srgbClr val="FFFFFF"/>
              </a:solidFill>
            </a:endParaRPr>
          </a:p>
        </p:txBody>
      </p:sp>
    </p:spTree>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6" name="TextBox 5"/>
          <p:cNvSpPr txBox="1"/>
          <p:nvPr/>
        </p:nvSpPr>
        <p:spPr>
          <a:xfrm>
            <a:off x="990600" y="1745159"/>
            <a:ext cx="7162800" cy="2800767"/>
          </a:xfrm>
          <a:prstGeom prst="rect">
            <a:avLst/>
          </a:prstGeom>
          <a:noFill/>
          <a:effectLst>
            <a:outerShdw blurRad="50800" dist="50800" dir="2700000">
              <a:srgbClr val="000000">
                <a:alpha val="79000"/>
              </a:srgbClr>
            </a:outerShdw>
          </a:effectLst>
        </p:spPr>
        <p:txBody>
          <a:bodyPr wrap="square" rtlCol="0">
            <a:spAutoFit/>
          </a:bodyPr>
          <a:lstStyle/>
          <a:p>
            <a:pPr indent="406400">
              <a:buFont typeface="Arial"/>
              <a:buChar char="•"/>
            </a:pPr>
            <a:r>
              <a:rPr lang="en-US" sz="4400" b="1" dirty="0" smtClean="0">
                <a:solidFill>
                  <a:srgbClr val="FFFFFF"/>
                </a:solidFill>
              </a:rPr>
              <a:t>Stability</a:t>
            </a:r>
          </a:p>
          <a:p>
            <a:pPr indent="406400">
              <a:buFont typeface="Arial"/>
              <a:buChar char="•"/>
            </a:pPr>
            <a:r>
              <a:rPr lang="en-US" sz="4400" b="1" dirty="0" smtClean="0">
                <a:solidFill>
                  <a:srgbClr val="FFFFFF"/>
                </a:solidFill>
              </a:rPr>
              <a:t>Illumination Uniformity</a:t>
            </a:r>
          </a:p>
          <a:p>
            <a:pPr indent="406400">
              <a:buFont typeface="Arial"/>
              <a:buChar char="•"/>
            </a:pPr>
            <a:r>
              <a:rPr lang="en-US" sz="4400" b="1" dirty="0" smtClean="0">
                <a:solidFill>
                  <a:srgbClr val="FFFFFF"/>
                </a:solidFill>
              </a:rPr>
              <a:t>Data Collection Rate</a:t>
            </a:r>
          </a:p>
          <a:p>
            <a:pPr indent="406400">
              <a:buFont typeface="Arial"/>
              <a:buChar char="•"/>
            </a:pPr>
            <a:r>
              <a:rPr lang="en-US" sz="4400" b="1" dirty="0" smtClean="0">
                <a:solidFill>
                  <a:srgbClr val="FFFFFF"/>
                </a:solidFill>
              </a:rPr>
              <a:t>New Lenses</a:t>
            </a:r>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5749090" cy="584776"/>
          </a:xfrm>
          <a:prstGeom prst="rect">
            <a:avLst/>
          </a:prstGeom>
          <a:noFill/>
        </p:spPr>
        <p:txBody>
          <a:bodyPr wrap="none" rtlCol="0">
            <a:spAutoFit/>
          </a:bodyPr>
          <a:lstStyle/>
          <a:p>
            <a:r>
              <a:rPr lang="en-US" sz="3200" b="1" dirty="0" smtClean="0">
                <a:solidFill>
                  <a:schemeClr val="bg1"/>
                </a:solidFill>
              </a:rPr>
              <a:t>Mechanical (spatial) stability</a:t>
            </a:r>
            <a:endParaRPr lang="en-US" sz="3200" b="1" dirty="0">
              <a:solidFill>
                <a:schemeClr val="bg1"/>
              </a:solidFill>
            </a:endParaRPr>
          </a:p>
        </p:txBody>
      </p:sp>
      <p:sp>
        <p:nvSpPr>
          <p:cNvPr id="10" name="TextBox 9"/>
          <p:cNvSpPr txBox="1"/>
          <p:nvPr/>
        </p:nvSpPr>
        <p:spPr>
          <a:xfrm>
            <a:off x="2379214" y="5786735"/>
            <a:ext cx="4632097" cy="461665"/>
          </a:xfrm>
          <a:prstGeom prst="rect">
            <a:avLst/>
          </a:prstGeom>
          <a:noFill/>
        </p:spPr>
        <p:txBody>
          <a:bodyPr wrap="none" rtlCol="0">
            <a:spAutoFit/>
          </a:bodyPr>
          <a:lstStyle/>
          <a:p>
            <a:r>
              <a:rPr lang="en-US" sz="2400" b="1">
                <a:solidFill>
                  <a:srgbClr val="ECC730"/>
                </a:solidFill>
              </a:rPr>
              <a:t>100-nm CD lines, 5 s exposure</a:t>
            </a:r>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pic>
        <p:nvPicPr>
          <p:cNvPr id="12" name="Picture 11" descr="MET10-140207-0027.gif"/>
          <p:cNvPicPr>
            <a:picLocks noChangeAspect="1"/>
          </p:cNvPicPr>
          <p:nvPr/>
        </p:nvPicPr>
        <p:blipFill>
          <a:blip r:embed="rId4"/>
          <a:stretch>
            <a:fillRect/>
          </a:stretch>
        </p:blipFill>
        <p:spPr>
          <a:xfrm>
            <a:off x="753176" y="1008995"/>
            <a:ext cx="2258313" cy="4663440"/>
          </a:xfrm>
          <a:prstGeom prst="rect">
            <a:avLst/>
          </a:prstGeom>
          <a:effectLst>
            <a:outerShdw blurRad="152400" dist="63500" dir="2700000">
              <a:srgbClr val="000000">
                <a:alpha val="85000"/>
              </a:srgbClr>
            </a:outerShdw>
          </a:effectLst>
        </p:spPr>
      </p:pic>
      <p:pic>
        <p:nvPicPr>
          <p:cNvPr id="13" name="Picture 12" descr="MET10-140207-0028.gif"/>
          <p:cNvPicPr>
            <a:picLocks noChangeAspect="1"/>
          </p:cNvPicPr>
          <p:nvPr/>
        </p:nvPicPr>
        <p:blipFill>
          <a:blip r:embed="rId5"/>
          <a:stretch>
            <a:fillRect/>
          </a:stretch>
        </p:blipFill>
        <p:spPr>
          <a:xfrm>
            <a:off x="3572576" y="1008995"/>
            <a:ext cx="2258313" cy="4663440"/>
          </a:xfrm>
          <a:prstGeom prst="rect">
            <a:avLst/>
          </a:prstGeom>
          <a:effectLst>
            <a:outerShdw blurRad="152400" dist="63500" dir="2700000">
              <a:srgbClr val="000000">
                <a:alpha val="85000"/>
              </a:srgbClr>
            </a:outerShdw>
          </a:effectLst>
        </p:spPr>
      </p:pic>
      <p:pic>
        <p:nvPicPr>
          <p:cNvPr id="14" name="Picture 13" descr="MET10-140207-0029.gif"/>
          <p:cNvPicPr>
            <a:picLocks noChangeAspect="1"/>
          </p:cNvPicPr>
          <p:nvPr/>
        </p:nvPicPr>
        <p:blipFill>
          <a:blip r:embed="rId6"/>
          <a:stretch>
            <a:fillRect/>
          </a:stretch>
        </p:blipFill>
        <p:spPr>
          <a:xfrm>
            <a:off x="6315776" y="1008995"/>
            <a:ext cx="2258313" cy="4663440"/>
          </a:xfrm>
          <a:prstGeom prst="rect">
            <a:avLst/>
          </a:prstGeom>
          <a:effectLst>
            <a:outerShdw blurRad="152400" dist="63500" dir="2700000">
              <a:srgbClr val="000000">
                <a:alpha val="85000"/>
              </a:srgbClr>
            </a:outerShdw>
          </a:effectLst>
        </p:spPr>
      </p:pic>
      <p:sp>
        <p:nvSpPr>
          <p:cNvPr id="17" name="TextBox 16"/>
          <p:cNvSpPr txBox="1"/>
          <p:nvPr/>
        </p:nvSpPr>
        <p:spPr>
          <a:xfrm rot="16200000">
            <a:off x="8397845" y="5040579"/>
            <a:ext cx="863600" cy="400110"/>
          </a:xfrm>
          <a:prstGeom prst="rect">
            <a:avLst/>
          </a:prstGeom>
          <a:noFill/>
        </p:spPr>
        <p:txBody>
          <a:bodyPr wrap="square" rtlCol="0">
            <a:spAutoFit/>
          </a:bodyPr>
          <a:lstStyle/>
          <a:p>
            <a:r>
              <a:rPr lang="en-US" sz="2000" b="1">
                <a:solidFill>
                  <a:schemeClr val="bg1"/>
                </a:solidFill>
              </a:rPr>
              <a:t>1 µm</a:t>
            </a:r>
          </a:p>
        </p:txBody>
      </p:sp>
      <p:sp>
        <p:nvSpPr>
          <p:cNvPr id="18" name="TextBox 17"/>
          <p:cNvSpPr txBox="1"/>
          <p:nvPr/>
        </p:nvSpPr>
        <p:spPr>
          <a:xfrm>
            <a:off x="788311" y="562570"/>
            <a:ext cx="2247900" cy="461665"/>
          </a:xfrm>
          <a:prstGeom prst="rect">
            <a:avLst/>
          </a:prstGeom>
          <a:noFill/>
        </p:spPr>
        <p:txBody>
          <a:bodyPr wrap="square" rtlCol="0">
            <a:spAutoFit/>
          </a:bodyPr>
          <a:lstStyle/>
          <a:p>
            <a:pPr algn="ctr"/>
            <a:r>
              <a:rPr lang="en-US" sz="2400" b="1">
                <a:solidFill>
                  <a:schemeClr val="bg1"/>
                </a:solidFill>
              </a:rPr>
              <a:t>series 1</a:t>
            </a:r>
          </a:p>
        </p:txBody>
      </p:sp>
      <p:sp>
        <p:nvSpPr>
          <p:cNvPr id="20" name="TextBox 19"/>
          <p:cNvSpPr txBox="1"/>
          <p:nvPr/>
        </p:nvSpPr>
        <p:spPr>
          <a:xfrm>
            <a:off x="3569611" y="562570"/>
            <a:ext cx="2247900" cy="461665"/>
          </a:xfrm>
          <a:prstGeom prst="rect">
            <a:avLst/>
          </a:prstGeom>
          <a:noFill/>
        </p:spPr>
        <p:txBody>
          <a:bodyPr wrap="square" rtlCol="0">
            <a:spAutoFit/>
          </a:bodyPr>
          <a:lstStyle/>
          <a:p>
            <a:pPr algn="ctr"/>
            <a:r>
              <a:rPr lang="en-US" sz="2400" b="1">
                <a:solidFill>
                  <a:schemeClr val="bg1"/>
                </a:solidFill>
              </a:rPr>
              <a:t>series 2</a:t>
            </a:r>
          </a:p>
        </p:txBody>
      </p:sp>
      <p:sp>
        <p:nvSpPr>
          <p:cNvPr id="21" name="TextBox 20"/>
          <p:cNvSpPr txBox="1"/>
          <p:nvPr/>
        </p:nvSpPr>
        <p:spPr>
          <a:xfrm>
            <a:off x="6312811" y="562570"/>
            <a:ext cx="2247900" cy="461665"/>
          </a:xfrm>
          <a:prstGeom prst="rect">
            <a:avLst/>
          </a:prstGeom>
          <a:noFill/>
        </p:spPr>
        <p:txBody>
          <a:bodyPr wrap="square" rtlCol="0">
            <a:spAutoFit/>
          </a:bodyPr>
          <a:lstStyle/>
          <a:p>
            <a:pPr algn="ctr"/>
            <a:r>
              <a:rPr lang="en-US" sz="2400" b="1">
                <a:solidFill>
                  <a:schemeClr val="bg1"/>
                </a:solidFill>
              </a:rPr>
              <a:t>series 3</a:t>
            </a:r>
          </a:p>
        </p:txBody>
      </p:sp>
      <p:grpSp>
        <p:nvGrpSpPr>
          <p:cNvPr id="22" name="Group 21"/>
          <p:cNvGrpSpPr/>
          <p:nvPr/>
        </p:nvGrpSpPr>
        <p:grpSpPr>
          <a:xfrm>
            <a:off x="140611" y="1328241"/>
            <a:ext cx="584776" cy="3810794"/>
            <a:chOff x="140611" y="1328241"/>
            <a:chExt cx="584776" cy="3810794"/>
          </a:xfrm>
        </p:grpSpPr>
        <p:sp>
          <p:nvSpPr>
            <p:cNvPr id="16" name="TextBox 15"/>
            <p:cNvSpPr txBox="1"/>
            <p:nvPr/>
          </p:nvSpPr>
          <p:spPr>
            <a:xfrm rot="16200000">
              <a:off x="-537579" y="2006431"/>
              <a:ext cx="1941156" cy="584776"/>
            </a:xfrm>
            <a:prstGeom prst="rect">
              <a:avLst/>
            </a:prstGeom>
            <a:noFill/>
          </p:spPr>
          <p:txBody>
            <a:bodyPr wrap="none" rtlCol="0">
              <a:spAutoFit/>
            </a:bodyPr>
            <a:lstStyle/>
            <a:p>
              <a:r>
                <a:rPr lang="en-US" sz="3200" b="1">
                  <a:solidFill>
                    <a:schemeClr val="bg1"/>
                  </a:solidFill>
                </a:rPr>
                <a:t>5 images</a:t>
              </a:r>
            </a:p>
          </p:txBody>
        </p:sp>
        <p:cxnSp>
          <p:nvCxnSpPr>
            <p:cNvPr id="23" name="Straight Arrow Connector 22"/>
            <p:cNvCxnSpPr/>
            <p:nvPr/>
          </p:nvCxnSpPr>
          <p:spPr>
            <a:xfrm rot="5400000">
              <a:off x="-467798" y="4224238"/>
              <a:ext cx="1828006" cy="1588"/>
            </a:xfrm>
            <a:prstGeom prst="straightConnector1">
              <a:avLst/>
            </a:prstGeom>
            <a:ln w="6985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5749090" cy="584776"/>
          </a:xfrm>
          <a:prstGeom prst="rect">
            <a:avLst/>
          </a:prstGeom>
          <a:noFill/>
        </p:spPr>
        <p:txBody>
          <a:bodyPr wrap="none" rtlCol="0">
            <a:spAutoFit/>
          </a:bodyPr>
          <a:lstStyle/>
          <a:p>
            <a:r>
              <a:rPr lang="en-US" sz="3200" b="1" dirty="0" smtClean="0">
                <a:solidFill>
                  <a:schemeClr val="bg1"/>
                </a:solidFill>
              </a:rPr>
              <a:t>Mechanical (spatial) stability</a:t>
            </a:r>
            <a:endParaRPr lang="en-US" sz="3200" b="1" dirty="0">
              <a:solidFill>
                <a:schemeClr val="bg1"/>
              </a:solidFill>
            </a:endParaRPr>
          </a:p>
        </p:txBody>
      </p:sp>
      <p:sp>
        <p:nvSpPr>
          <p:cNvPr id="10" name="TextBox 9"/>
          <p:cNvSpPr txBox="1"/>
          <p:nvPr/>
        </p:nvSpPr>
        <p:spPr>
          <a:xfrm>
            <a:off x="1219200" y="5664200"/>
            <a:ext cx="2286000" cy="830997"/>
          </a:xfrm>
          <a:prstGeom prst="rect">
            <a:avLst/>
          </a:prstGeom>
          <a:noFill/>
        </p:spPr>
        <p:txBody>
          <a:bodyPr wrap="square" rtlCol="0">
            <a:spAutoFit/>
          </a:bodyPr>
          <a:lstStyle/>
          <a:p>
            <a:r>
              <a:rPr lang="en-US" sz="2400" b="1">
                <a:solidFill>
                  <a:schemeClr val="bg1"/>
                </a:solidFill>
              </a:rPr>
              <a:t>0.026</a:t>
            </a:r>
            <a:r>
              <a:rPr lang="en-US" sz="2400">
                <a:solidFill>
                  <a:schemeClr val="bg1"/>
                </a:solidFill>
              </a:rPr>
              <a:t> nm/s</a:t>
            </a:r>
          </a:p>
          <a:p>
            <a:r>
              <a:rPr lang="en-US" sz="2400" b="1">
                <a:solidFill>
                  <a:srgbClr val="ECC730"/>
                </a:solidFill>
              </a:rPr>
              <a:t>0.13</a:t>
            </a:r>
            <a:r>
              <a:rPr lang="en-US" sz="2400">
                <a:solidFill>
                  <a:srgbClr val="ECC730"/>
                </a:solidFill>
              </a:rPr>
              <a:t> nm/exp</a:t>
            </a:r>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pic>
        <p:nvPicPr>
          <p:cNvPr id="12" name="Picture 11" descr="MET10-140207-0027.gif"/>
          <p:cNvPicPr>
            <a:picLocks noChangeAspect="1"/>
          </p:cNvPicPr>
          <p:nvPr/>
        </p:nvPicPr>
        <p:blipFill>
          <a:blip r:embed="rId4"/>
          <a:stretch>
            <a:fillRect/>
          </a:stretch>
        </p:blipFill>
        <p:spPr>
          <a:xfrm>
            <a:off x="753176" y="1008995"/>
            <a:ext cx="2258313" cy="4663440"/>
          </a:xfrm>
          <a:prstGeom prst="rect">
            <a:avLst/>
          </a:prstGeom>
          <a:effectLst>
            <a:outerShdw blurRad="152400" dist="63500" dir="2700000">
              <a:srgbClr val="000000">
                <a:alpha val="85000"/>
              </a:srgbClr>
            </a:outerShdw>
          </a:effectLst>
        </p:spPr>
      </p:pic>
      <p:pic>
        <p:nvPicPr>
          <p:cNvPr id="13" name="Picture 12" descr="MET10-140207-0028.gif"/>
          <p:cNvPicPr>
            <a:picLocks noChangeAspect="1"/>
          </p:cNvPicPr>
          <p:nvPr/>
        </p:nvPicPr>
        <p:blipFill>
          <a:blip r:embed="rId5"/>
          <a:stretch>
            <a:fillRect/>
          </a:stretch>
        </p:blipFill>
        <p:spPr>
          <a:xfrm>
            <a:off x="3572576" y="1008995"/>
            <a:ext cx="2258313" cy="4663440"/>
          </a:xfrm>
          <a:prstGeom prst="rect">
            <a:avLst/>
          </a:prstGeom>
          <a:effectLst>
            <a:outerShdw blurRad="152400" dist="63500" dir="2700000">
              <a:srgbClr val="000000">
                <a:alpha val="85000"/>
              </a:srgbClr>
            </a:outerShdw>
          </a:effectLst>
        </p:spPr>
      </p:pic>
      <p:pic>
        <p:nvPicPr>
          <p:cNvPr id="14" name="Picture 13" descr="MET10-140207-0029.gif"/>
          <p:cNvPicPr>
            <a:picLocks noChangeAspect="1"/>
          </p:cNvPicPr>
          <p:nvPr/>
        </p:nvPicPr>
        <p:blipFill>
          <a:blip r:embed="rId6"/>
          <a:stretch>
            <a:fillRect/>
          </a:stretch>
        </p:blipFill>
        <p:spPr>
          <a:xfrm>
            <a:off x="6315776" y="1008995"/>
            <a:ext cx="2258313" cy="4663440"/>
          </a:xfrm>
          <a:prstGeom prst="rect">
            <a:avLst/>
          </a:prstGeom>
          <a:effectLst>
            <a:outerShdw blurRad="152400" dist="63500" dir="2700000">
              <a:srgbClr val="000000">
                <a:alpha val="85000"/>
              </a:srgbClr>
            </a:outerShdw>
          </a:effectLst>
        </p:spPr>
      </p:pic>
      <p:sp>
        <p:nvSpPr>
          <p:cNvPr id="16" name="TextBox 15"/>
          <p:cNvSpPr txBox="1"/>
          <p:nvPr/>
        </p:nvSpPr>
        <p:spPr>
          <a:xfrm rot="16200000">
            <a:off x="-537579" y="2006431"/>
            <a:ext cx="1941156" cy="584776"/>
          </a:xfrm>
          <a:prstGeom prst="rect">
            <a:avLst/>
          </a:prstGeom>
          <a:noFill/>
        </p:spPr>
        <p:txBody>
          <a:bodyPr wrap="none" rtlCol="0">
            <a:spAutoFit/>
          </a:bodyPr>
          <a:lstStyle/>
          <a:p>
            <a:r>
              <a:rPr lang="en-US" sz="3200" b="1">
                <a:solidFill>
                  <a:schemeClr val="bg1"/>
                </a:solidFill>
              </a:rPr>
              <a:t>5 images</a:t>
            </a:r>
          </a:p>
        </p:txBody>
      </p:sp>
      <p:sp>
        <p:nvSpPr>
          <p:cNvPr id="17" name="TextBox 16"/>
          <p:cNvSpPr txBox="1"/>
          <p:nvPr/>
        </p:nvSpPr>
        <p:spPr>
          <a:xfrm rot="16200000">
            <a:off x="8397845" y="5040579"/>
            <a:ext cx="863600" cy="400110"/>
          </a:xfrm>
          <a:prstGeom prst="rect">
            <a:avLst/>
          </a:prstGeom>
          <a:noFill/>
        </p:spPr>
        <p:txBody>
          <a:bodyPr wrap="square" rtlCol="0">
            <a:spAutoFit/>
          </a:bodyPr>
          <a:lstStyle/>
          <a:p>
            <a:r>
              <a:rPr lang="en-US" sz="2000" b="1">
                <a:solidFill>
                  <a:schemeClr val="bg1"/>
                </a:solidFill>
              </a:rPr>
              <a:t>1 µm</a:t>
            </a:r>
          </a:p>
        </p:txBody>
      </p:sp>
      <p:sp>
        <p:nvSpPr>
          <p:cNvPr id="18" name="TextBox 17"/>
          <p:cNvSpPr txBox="1"/>
          <p:nvPr/>
        </p:nvSpPr>
        <p:spPr>
          <a:xfrm>
            <a:off x="788311" y="562570"/>
            <a:ext cx="2247900" cy="461665"/>
          </a:xfrm>
          <a:prstGeom prst="rect">
            <a:avLst/>
          </a:prstGeom>
          <a:noFill/>
        </p:spPr>
        <p:txBody>
          <a:bodyPr wrap="square" rtlCol="0">
            <a:spAutoFit/>
          </a:bodyPr>
          <a:lstStyle/>
          <a:p>
            <a:pPr algn="ctr"/>
            <a:r>
              <a:rPr lang="en-US" sz="2400" b="1">
                <a:solidFill>
                  <a:schemeClr val="bg1"/>
                </a:solidFill>
              </a:rPr>
              <a:t>series 1</a:t>
            </a:r>
          </a:p>
        </p:txBody>
      </p:sp>
      <p:sp>
        <p:nvSpPr>
          <p:cNvPr id="20" name="TextBox 19"/>
          <p:cNvSpPr txBox="1"/>
          <p:nvPr/>
        </p:nvSpPr>
        <p:spPr>
          <a:xfrm>
            <a:off x="3569611" y="562570"/>
            <a:ext cx="2247900" cy="461665"/>
          </a:xfrm>
          <a:prstGeom prst="rect">
            <a:avLst/>
          </a:prstGeom>
          <a:noFill/>
        </p:spPr>
        <p:txBody>
          <a:bodyPr wrap="square" rtlCol="0">
            <a:spAutoFit/>
          </a:bodyPr>
          <a:lstStyle/>
          <a:p>
            <a:pPr algn="ctr"/>
            <a:r>
              <a:rPr lang="en-US" sz="2400" b="1">
                <a:solidFill>
                  <a:schemeClr val="bg1"/>
                </a:solidFill>
              </a:rPr>
              <a:t>series 2</a:t>
            </a:r>
          </a:p>
        </p:txBody>
      </p:sp>
      <p:sp>
        <p:nvSpPr>
          <p:cNvPr id="21" name="TextBox 20"/>
          <p:cNvSpPr txBox="1"/>
          <p:nvPr/>
        </p:nvSpPr>
        <p:spPr>
          <a:xfrm>
            <a:off x="6312811" y="562570"/>
            <a:ext cx="2247900" cy="461665"/>
          </a:xfrm>
          <a:prstGeom prst="rect">
            <a:avLst/>
          </a:prstGeom>
          <a:noFill/>
        </p:spPr>
        <p:txBody>
          <a:bodyPr wrap="square" rtlCol="0">
            <a:spAutoFit/>
          </a:bodyPr>
          <a:lstStyle/>
          <a:p>
            <a:pPr algn="ctr"/>
            <a:r>
              <a:rPr lang="en-US" sz="2400" b="1">
                <a:solidFill>
                  <a:schemeClr val="bg1"/>
                </a:solidFill>
              </a:rPr>
              <a:t>series 3</a:t>
            </a:r>
          </a:p>
        </p:txBody>
      </p:sp>
      <p:cxnSp>
        <p:nvCxnSpPr>
          <p:cNvPr id="23" name="Straight Arrow Connector 22"/>
          <p:cNvCxnSpPr/>
          <p:nvPr/>
        </p:nvCxnSpPr>
        <p:spPr>
          <a:xfrm rot="5400000">
            <a:off x="-467798" y="4224238"/>
            <a:ext cx="1828006" cy="1588"/>
          </a:xfrm>
          <a:prstGeom prst="straightConnector1">
            <a:avLst/>
          </a:prstGeom>
          <a:ln w="6985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038600" y="5664200"/>
            <a:ext cx="2286000" cy="830997"/>
          </a:xfrm>
          <a:prstGeom prst="rect">
            <a:avLst/>
          </a:prstGeom>
          <a:noFill/>
        </p:spPr>
        <p:txBody>
          <a:bodyPr wrap="square" rtlCol="0">
            <a:spAutoFit/>
          </a:bodyPr>
          <a:lstStyle/>
          <a:p>
            <a:r>
              <a:rPr lang="en-US" sz="2400" b="1">
                <a:solidFill>
                  <a:schemeClr val="bg1"/>
                </a:solidFill>
              </a:rPr>
              <a:t>0.039</a:t>
            </a:r>
            <a:r>
              <a:rPr lang="en-US" sz="2400">
                <a:solidFill>
                  <a:schemeClr val="bg1"/>
                </a:solidFill>
              </a:rPr>
              <a:t> nm/s</a:t>
            </a:r>
          </a:p>
          <a:p>
            <a:r>
              <a:rPr lang="en-US" sz="2400" b="1">
                <a:solidFill>
                  <a:srgbClr val="ECC730"/>
                </a:solidFill>
              </a:rPr>
              <a:t>0.19</a:t>
            </a:r>
            <a:r>
              <a:rPr lang="en-US" sz="2400">
                <a:solidFill>
                  <a:srgbClr val="ECC730"/>
                </a:solidFill>
              </a:rPr>
              <a:t> nm/exp</a:t>
            </a:r>
          </a:p>
        </p:txBody>
      </p:sp>
      <p:sp>
        <p:nvSpPr>
          <p:cNvPr id="24" name="TextBox 23"/>
          <p:cNvSpPr txBox="1"/>
          <p:nvPr/>
        </p:nvSpPr>
        <p:spPr>
          <a:xfrm>
            <a:off x="6781800" y="5664200"/>
            <a:ext cx="2133600" cy="830997"/>
          </a:xfrm>
          <a:prstGeom prst="rect">
            <a:avLst/>
          </a:prstGeom>
          <a:noFill/>
        </p:spPr>
        <p:txBody>
          <a:bodyPr wrap="square" rtlCol="0">
            <a:spAutoFit/>
          </a:bodyPr>
          <a:lstStyle/>
          <a:p>
            <a:r>
              <a:rPr lang="en-US" sz="2400" b="1">
                <a:solidFill>
                  <a:schemeClr val="bg1"/>
                </a:solidFill>
              </a:rPr>
              <a:t>0.072</a:t>
            </a:r>
            <a:r>
              <a:rPr lang="en-US" sz="2400">
                <a:solidFill>
                  <a:schemeClr val="bg1"/>
                </a:solidFill>
              </a:rPr>
              <a:t> nm/s</a:t>
            </a:r>
          </a:p>
          <a:p>
            <a:r>
              <a:rPr lang="en-US" sz="2400" b="1">
                <a:solidFill>
                  <a:srgbClr val="ECC730"/>
                </a:solidFill>
              </a:rPr>
              <a:t>0.36</a:t>
            </a:r>
            <a:r>
              <a:rPr lang="en-US" sz="2400">
                <a:solidFill>
                  <a:srgbClr val="ECC730"/>
                </a:solidFill>
              </a:rPr>
              <a:t> nm/exp</a:t>
            </a:r>
          </a:p>
        </p:txBody>
      </p:sp>
      <p:sp>
        <p:nvSpPr>
          <p:cNvPr id="26" name="TextBox 25"/>
          <p:cNvSpPr txBox="1"/>
          <p:nvPr/>
        </p:nvSpPr>
        <p:spPr>
          <a:xfrm>
            <a:off x="0" y="5664200"/>
            <a:ext cx="1447800" cy="830997"/>
          </a:xfrm>
          <a:prstGeom prst="rect">
            <a:avLst/>
          </a:prstGeom>
          <a:noFill/>
        </p:spPr>
        <p:txBody>
          <a:bodyPr wrap="square" rtlCol="0">
            <a:spAutoFit/>
          </a:bodyPr>
          <a:lstStyle/>
          <a:p>
            <a:r>
              <a:rPr lang="en-US" sz="2400" i="1">
                <a:solidFill>
                  <a:schemeClr val="bg1"/>
                </a:solidFill>
              </a:rPr>
              <a:t>velocity</a:t>
            </a:r>
          </a:p>
          <a:p>
            <a:r>
              <a:rPr lang="en-US" sz="2400" i="1">
                <a:solidFill>
                  <a:srgbClr val="ECC730"/>
                </a:solidFill>
              </a:rPr>
              <a:t>5s blur</a:t>
            </a:r>
            <a:endParaRPr lang="en-US" sz="2400">
              <a:solidFill>
                <a:srgbClr val="ECC730"/>
              </a:solidFill>
            </a:endParaRPr>
          </a:p>
        </p:txBody>
      </p:sp>
      <p:sp>
        <p:nvSpPr>
          <p:cNvPr id="27" name="TextBox 26"/>
          <p:cNvSpPr txBox="1"/>
          <p:nvPr/>
        </p:nvSpPr>
        <p:spPr>
          <a:xfrm>
            <a:off x="3581400" y="6404401"/>
            <a:ext cx="2286000" cy="461665"/>
          </a:xfrm>
          <a:prstGeom prst="rect">
            <a:avLst/>
          </a:prstGeom>
          <a:noFill/>
        </p:spPr>
        <p:txBody>
          <a:bodyPr wrap="square" rtlCol="0">
            <a:spAutoFit/>
          </a:bodyPr>
          <a:lstStyle/>
          <a:p>
            <a:pPr algn="ctr"/>
            <a:r>
              <a:rPr lang="en-US" sz="2400" i="1">
                <a:solidFill>
                  <a:schemeClr val="bg1">
                    <a:lumMod val="65000"/>
                  </a:schemeClr>
                </a:solidFill>
              </a:rPr>
              <a:t>mask units</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8" name="Picture 27" descr="14R0127L-140212-0001-0003.gif"/>
          <p:cNvPicPr>
            <a:picLocks noChangeAspect="1"/>
          </p:cNvPicPr>
          <p:nvPr/>
        </p:nvPicPr>
        <p:blipFill>
          <a:blip r:embed="rId3"/>
          <a:stretch>
            <a:fillRect/>
          </a:stretch>
        </p:blipFill>
        <p:spPr>
          <a:xfrm>
            <a:off x="1155700" y="609219"/>
            <a:ext cx="7141464" cy="6248781"/>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6433171" cy="584776"/>
          </a:xfrm>
          <a:prstGeom prst="rect">
            <a:avLst/>
          </a:prstGeom>
          <a:noFill/>
        </p:spPr>
        <p:txBody>
          <a:bodyPr wrap="none" rtlCol="0">
            <a:spAutoFit/>
          </a:bodyPr>
          <a:lstStyle/>
          <a:p>
            <a:r>
              <a:rPr lang="en-US" sz="3200" b="1" dirty="0" smtClean="0">
                <a:solidFill>
                  <a:schemeClr val="bg1"/>
                </a:solidFill>
              </a:rPr>
              <a:t>Uniformity scanner: </a:t>
            </a:r>
            <a:r>
              <a:rPr lang="en-US" sz="3200" dirty="0" smtClean="0">
                <a:solidFill>
                  <a:schemeClr val="bg1"/>
                </a:solidFill>
              </a:rPr>
              <a:t>static beam</a:t>
            </a:r>
            <a:endParaRPr lang="en-US" sz="3200" dirty="0">
              <a:solidFill>
                <a:schemeClr val="bg1"/>
              </a:solidFill>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
        <p:nvSpPr>
          <p:cNvPr id="17" name="TextBox 16"/>
          <p:cNvSpPr txBox="1"/>
          <p:nvPr/>
        </p:nvSpPr>
        <p:spPr>
          <a:xfrm>
            <a:off x="1816100" y="863600"/>
            <a:ext cx="892342" cy="461665"/>
          </a:xfrm>
          <a:prstGeom prst="rect">
            <a:avLst/>
          </a:prstGeom>
          <a:noFill/>
        </p:spPr>
        <p:txBody>
          <a:bodyPr wrap="none" rtlCol="0">
            <a:spAutoFit/>
          </a:bodyPr>
          <a:lstStyle/>
          <a:p>
            <a:r>
              <a:rPr lang="en-US" sz="2400" b="1">
                <a:solidFill>
                  <a:schemeClr val="tx1">
                    <a:lumMod val="50000"/>
                    <a:lumOff val="50000"/>
                  </a:schemeClr>
                </a:solidFill>
              </a:rPr>
              <a:t>3 µm</a:t>
            </a:r>
          </a:p>
        </p:txBody>
      </p:sp>
      <p:grpSp>
        <p:nvGrpSpPr>
          <p:cNvPr id="2" name="Group 31"/>
          <p:cNvGrpSpPr/>
          <p:nvPr/>
        </p:nvGrpSpPr>
        <p:grpSpPr>
          <a:xfrm>
            <a:off x="1219200" y="723580"/>
            <a:ext cx="6976872" cy="190820"/>
            <a:chOff x="1295400" y="-845346"/>
            <a:chExt cx="6976872" cy="190820"/>
          </a:xfrm>
        </p:grpSpPr>
        <p:cxnSp>
          <p:nvCxnSpPr>
            <p:cNvPr id="12" name="Straight Connector 11"/>
            <p:cNvCxnSpPr/>
            <p:nvPr/>
          </p:nvCxnSpPr>
          <p:spPr>
            <a:xfrm>
              <a:off x="1295400" y="-754700"/>
              <a:ext cx="6976872" cy="1588"/>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flipV="1">
              <a:off x="1203960" y="-745966"/>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1901647" y="-746760"/>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2599334" y="-747554"/>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3297021" y="-748348"/>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flipV="1">
              <a:off x="3994708" y="-749142"/>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flipH="1" flipV="1">
              <a:off x="4692395" y="-749936"/>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flipH="1" flipV="1">
              <a:off x="5390082" y="-750730"/>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flipH="1" flipV="1">
              <a:off x="6087769" y="-751524"/>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6785456" y="-752318"/>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7483143" y="-753112"/>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flipH="1" flipV="1">
              <a:off x="8180832" y="-753906"/>
              <a:ext cx="182880" cy="0"/>
            </a:xfrm>
            <a:prstGeom prst="line">
              <a:avLst/>
            </a:prstGeom>
            <a:ln w="50800" cap="flat" cmpd="sng" algn="ctr">
              <a:solidFill>
                <a:schemeClr val="tx1">
                  <a:lumMod val="65000"/>
                  <a:lumOff val="3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MET10-140207-0001-0002v_DF.jpg"/>
          <p:cNvPicPr>
            <a:picLocks noChangeAspect="1"/>
          </p:cNvPicPr>
          <p:nvPr/>
        </p:nvPicPr>
        <p:blipFill>
          <a:blip r:embed="rId3"/>
          <a:srcRect b="5461"/>
          <a:stretch>
            <a:fillRect/>
          </a:stretch>
        </p:blipFill>
        <p:spPr>
          <a:xfrm>
            <a:off x="0" y="345095"/>
            <a:ext cx="9144000" cy="6512905"/>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7005984" cy="584776"/>
          </a:xfrm>
          <a:prstGeom prst="rect">
            <a:avLst/>
          </a:prstGeom>
          <a:noFill/>
        </p:spPr>
        <p:txBody>
          <a:bodyPr wrap="none" rtlCol="0">
            <a:spAutoFit/>
          </a:bodyPr>
          <a:lstStyle/>
          <a:p>
            <a:r>
              <a:rPr lang="en-US" sz="3200" b="1" dirty="0" smtClean="0">
                <a:solidFill>
                  <a:schemeClr val="bg1"/>
                </a:solidFill>
              </a:rPr>
              <a:t>Visible-light microscope: </a:t>
            </a:r>
            <a:r>
              <a:rPr lang="en-US" sz="3200" dirty="0" smtClean="0">
                <a:solidFill>
                  <a:schemeClr val="bg1"/>
                </a:solidFill>
              </a:rPr>
              <a:t>Darkfield</a:t>
            </a:r>
            <a:endParaRPr lang="en-US" sz="3200" i="1" dirty="0">
              <a:solidFill>
                <a:schemeClr val="bg1"/>
              </a:solidFill>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grpSp>
        <p:nvGrpSpPr>
          <p:cNvPr id="13" name="Group 12"/>
          <p:cNvGrpSpPr/>
          <p:nvPr/>
        </p:nvGrpSpPr>
        <p:grpSpPr>
          <a:xfrm>
            <a:off x="171496" y="5372100"/>
            <a:ext cx="1243584" cy="868105"/>
            <a:chOff x="171496" y="5372100"/>
            <a:chExt cx="1243584" cy="868105"/>
          </a:xfrm>
          <a:effectLst>
            <a:outerShdw blurRad="50800" dist="38100" dir="2700000">
              <a:srgbClr val="000000">
                <a:alpha val="72000"/>
              </a:srgbClr>
            </a:outerShdw>
          </a:effectLst>
        </p:grpSpPr>
        <p:cxnSp>
          <p:nvCxnSpPr>
            <p:cNvPr id="17" name="Straight Connector 16"/>
            <p:cNvCxnSpPr/>
            <p:nvPr/>
          </p:nvCxnSpPr>
          <p:spPr>
            <a:xfrm>
              <a:off x="171496" y="5372100"/>
              <a:ext cx="1243584"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1407" y="5511800"/>
              <a:ext cx="783763" cy="728405"/>
            </a:xfrm>
            <a:prstGeom prst="rect">
              <a:avLst/>
            </a:prstGeom>
            <a:noFill/>
          </p:spPr>
          <p:txBody>
            <a:bodyPr wrap="none" rtlCol="0">
              <a:spAutoFit/>
            </a:bodyPr>
            <a:lstStyle/>
            <a:p>
              <a:pPr algn="ctr">
                <a:lnSpc>
                  <a:spcPts val="2400"/>
                </a:lnSpc>
                <a:spcBef>
                  <a:spcPts val="0"/>
                </a:spcBef>
                <a:spcAft>
                  <a:spcPts val="0"/>
                </a:spcAft>
              </a:pPr>
              <a:r>
                <a:rPr lang="en-US" sz="2800" b="1">
                  <a:solidFill>
                    <a:srgbClr val="FFFFFF"/>
                  </a:solidFill>
                </a:rPr>
                <a:t>200</a:t>
              </a:r>
              <a:br>
                <a:rPr lang="en-US" sz="2800" b="1">
                  <a:solidFill>
                    <a:srgbClr val="FFFFFF"/>
                  </a:solidFill>
                </a:rPr>
              </a:br>
              <a:r>
                <a:rPr lang="en-US" sz="2800" b="1">
                  <a:solidFill>
                    <a:srgbClr val="FFFFFF"/>
                  </a:solidFill>
                </a:rPr>
                <a:t>µm</a:t>
              </a:r>
            </a:p>
          </p:txBody>
        </p:sp>
      </p:grp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gif4.gif"/>
          <p:cNvPicPr>
            <a:picLocks noChangeAspect="1"/>
          </p:cNvPicPr>
          <p:nvPr/>
        </p:nvPicPr>
        <p:blipFill>
          <a:blip r:embed="rId3"/>
          <a:stretch>
            <a:fillRect/>
          </a:stretch>
        </p:blipFill>
        <p:spPr>
          <a:xfrm>
            <a:off x="1155700" y="0"/>
            <a:ext cx="7141464" cy="7141464"/>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8409474" cy="584776"/>
          </a:xfrm>
          <a:prstGeom prst="rect">
            <a:avLst/>
          </a:prstGeom>
          <a:noFill/>
        </p:spPr>
        <p:txBody>
          <a:bodyPr wrap="none" rtlCol="0">
            <a:spAutoFit/>
          </a:bodyPr>
          <a:lstStyle/>
          <a:p>
            <a:r>
              <a:rPr lang="en-US" sz="3200" b="1" dirty="0" smtClean="0">
                <a:solidFill>
                  <a:schemeClr val="bg1"/>
                </a:solidFill>
              </a:rPr>
              <a:t>Uniformity scanner: </a:t>
            </a:r>
            <a:r>
              <a:rPr lang="en-US" sz="3200" dirty="0" smtClean="0">
                <a:solidFill>
                  <a:schemeClr val="bg1"/>
                </a:solidFill>
              </a:rPr>
              <a:t>XY Raster </a:t>
            </a:r>
            <a:r>
              <a:rPr lang="en-US" sz="3200" i="1" dirty="0" smtClean="0">
                <a:solidFill>
                  <a:schemeClr val="bg1"/>
                </a:solidFill>
              </a:rPr>
              <a:t>(simulated)</a:t>
            </a:r>
            <a:endParaRPr lang="en-US" sz="3200" i="1" dirty="0">
              <a:solidFill>
                <a:schemeClr val="bg1"/>
              </a:solidFill>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grpSp>
        <p:nvGrpSpPr>
          <p:cNvPr id="2" name="Group 25"/>
          <p:cNvGrpSpPr/>
          <p:nvPr/>
        </p:nvGrpSpPr>
        <p:grpSpPr>
          <a:xfrm>
            <a:off x="7053943" y="5977235"/>
            <a:ext cx="892342" cy="499765"/>
            <a:chOff x="7315200" y="5334000"/>
            <a:chExt cx="892342" cy="499765"/>
          </a:xfrm>
        </p:grpSpPr>
        <p:cxnSp>
          <p:nvCxnSpPr>
            <p:cNvPr id="24" name="Straight Connector 23"/>
            <p:cNvCxnSpPr/>
            <p:nvPr/>
          </p:nvCxnSpPr>
          <p:spPr>
            <a:xfrm>
              <a:off x="7430313" y="5334000"/>
              <a:ext cx="697687"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15200" y="5372100"/>
              <a:ext cx="892342" cy="461665"/>
            </a:xfrm>
            <a:prstGeom prst="rect">
              <a:avLst/>
            </a:prstGeom>
            <a:noFill/>
          </p:spPr>
          <p:txBody>
            <a:bodyPr wrap="none" rtlCol="0">
              <a:spAutoFit/>
            </a:bodyPr>
            <a:lstStyle/>
            <a:p>
              <a:r>
                <a:rPr lang="en-US" sz="2400" b="1">
                  <a:solidFill>
                    <a:srgbClr val="FFFFFF"/>
                  </a:solidFill>
                </a:rPr>
                <a:t>3 µm</a:t>
              </a:r>
            </a:p>
          </p:txBody>
        </p:sp>
      </p:gr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14R0127L-140212-0002_filtered.gif"/>
          <p:cNvPicPr>
            <a:picLocks noChangeAspect="1"/>
          </p:cNvPicPr>
          <p:nvPr/>
        </p:nvPicPr>
        <p:blipFill>
          <a:blip r:embed="rId3"/>
          <a:stretch>
            <a:fillRect/>
          </a:stretch>
        </p:blipFill>
        <p:spPr>
          <a:xfrm>
            <a:off x="1164772" y="609600"/>
            <a:ext cx="7141028" cy="624840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52400" y="-25400"/>
            <a:ext cx="8432717" cy="584776"/>
          </a:xfrm>
          <a:prstGeom prst="rect">
            <a:avLst/>
          </a:prstGeom>
          <a:noFill/>
        </p:spPr>
        <p:txBody>
          <a:bodyPr wrap="none" rtlCol="0">
            <a:spAutoFit/>
          </a:bodyPr>
          <a:lstStyle/>
          <a:p>
            <a:r>
              <a:rPr lang="en-US" sz="3200" b="1" dirty="0" smtClean="0">
                <a:solidFill>
                  <a:schemeClr val="bg1"/>
                </a:solidFill>
              </a:rPr>
              <a:t>Uniformity scanner: </a:t>
            </a:r>
            <a:r>
              <a:rPr lang="en-US" sz="3200" dirty="0" smtClean="0">
                <a:solidFill>
                  <a:schemeClr val="bg1"/>
                </a:solidFill>
              </a:rPr>
              <a:t>XY Raster </a:t>
            </a:r>
            <a:r>
              <a:rPr lang="en-US" sz="3200" i="1" dirty="0" smtClean="0">
                <a:solidFill>
                  <a:schemeClr val="bg1"/>
                </a:solidFill>
              </a:rPr>
              <a:t>(measured)</a:t>
            </a:r>
            <a:endParaRPr lang="en-US" sz="3200" i="1" dirty="0">
              <a:solidFill>
                <a:schemeClr val="bg1"/>
              </a:solidFill>
            </a:endParaRP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grpSp>
        <p:nvGrpSpPr>
          <p:cNvPr id="2" name="Group 25"/>
          <p:cNvGrpSpPr/>
          <p:nvPr/>
        </p:nvGrpSpPr>
        <p:grpSpPr>
          <a:xfrm>
            <a:off x="7053943" y="5977235"/>
            <a:ext cx="892342" cy="499765"/>
            <a:chOff x="7315200" y="5334000"/>
            <a:chExt cx="892342" cy="499765"/>
          </a:xfrm>
        </p:grpSpPr>
        <p:cxnSp>
          <p:nvCxnSpPr>
            <p:cNvPr id="24" name="Straight Connector 23"/>
            <p:cNvCxnSpPr/>
            <p:nvPr/>
          </p:nvCxnSpPr>
          <p:spPr>
            <a:xfrm>
              <a:off x="7430313" y="5334000"/>
              <a:ext cx="697687" cy="0"/>
            </a:xfrm>
            <a:prstGeom prst="line">
              <a:avLst/>
            </a:prstGeom>
            <a:ln w="889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315200" y="5372100"/>
              <a:ext cx="892342" cy="461665"/>
            </a:xfrm>
            <a:prstGeom prst="rect">
              <a:avLst/>
            </a:prstGeom>
            <a:noFill/>
          </p:spPr>
          <p:txBody>
            <a:bodyPr wrap="none" rtlCol="0">
              <a:spAutoFit/>
            </a:bodyPr>
            <a:lstStyle/>
            <a:p>
              <a:r>
                <a:rPr lang="en-US" sz="2400" b="1">
                  <a:solidFill>
                    <a:srgbClr val="FFFFFF"/>
                  </a:solidFill>
                </a:rPr>
                <a:t>3 µm</a:t>
              </a:r>
            </a:p>
          </p:txBody>
        </p:sp>
      </p:grpSp>
      <p:sp>
        <p:nvSpPr>
          <p:cNvPr id="27" name="Rectangle 26"/>
          <p:cNvSpPr>
            <a:spLocks noChangeAspect="1"/>
          </p:cNvSpPr>
          <p:nvPr/>
        </p:nvSpPr>
        <p:spPr>
          <a:xfrm>
            <a:off x="4081272" y="2938272"/>
            <a:ext cx="704088" cy="704088"/>
          </a:xfrm>
          <a:prstGeom prst="rect">
            <a:avLst/>
          </a:prstGeom>
          <a:noFill/>
          <a:ln w="25400" cap="flat" cmpd="sng" algn="ctr">
            <a:solidFill>
              <a:srgbClr val="FFFFFF">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962400" y="2819400"/>
            <a:ext cx="941832" cy="941832"/>
          </a:xfrm>
          <a:prstGeom prst="rect">
            <a:avLst/>
          </a:prstGeom>
          <a:noFill/>
          <a:ln w="25400" cap="flat" cmpd="sng" algn="ctr">
            <a:solidFill>
              <a:srgbClr val="FFFFFF">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3848100" y="2705100"/>
            <a:ext cx="1170432" cy="1170432"/>
          </a:xfrm>
          <a:prstGeom prst="rect">
            <a:avLst/>
          </a:prstGeom>
          <a:noFill/>
          <a:ln w="25400" cap="flat" cmpd="sng" algn="ctr">
            <a:solidFill>
              <a:srgbClr val="FFFFFF">
                <a:alpha val="70000"/>
              </a:srgb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6153" y="1698248"/>
            <a:ext cx="1245353" cy="892552"/>
          </a:xfrm>
          <a:prstGeom prst="rect">
            <a:avLst/>
          </a:prstGeom>
          <a:noFill/>
        </p:spPr>
        <p:txBody>
          <a:bodyPr wrap="none" rtlCol="0">
            <a:spAutoFit/>
          </a:bodyPr>
          <a:lstStyle/>
          <a:p>
            <a:pPr algn="ctr"/>
            <a:r>
              <a:rPr lang="en-US" sz="2800" b="1">
                <a:solidFill>
                  <a:srgbClr val="FFFFFF"/>
                </a:solidFill>
              </a:rPr>
              <a:t>11</a:t>
            </a:r>
          </a:p>
          <a:p>
            <a:pPr algn="ctr"/>
            <a:r>
              <a:rPr lang="en-US" sz="2400" b="1">
                <a:solidFill>
                  <a:srgbClr val="FFFFFF"/>
                </a:solidFill>
              </a:rPr>
              <a:t>images</a:t>
            </a:r>
            <a:endParaRPr lang="en-US" sz="2800" b="1">
              <a:solidFill>
                <a:srgbClr val="FFFFFF"/>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4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400"/>
                            </p:stCondLst>
                            <p:childTnLst>
                              <p:par>
                                <p:cTn id="11" presetID="1" presetClass="entr" presetSubtype="0" fill="hold" grpId="0" nodeType="afterEffect">
                                  <p:stCondLst>
                                    <p:cond delay="40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 grpId="0" animBg="1"/>
      <p:bldP spid="14" grpId="0" animBg="1"/>
    </p:bld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7" name="Picture 56" descr="SHARP_AvgIntensity2014-02-12b.png"/>
          <p:cNvPicPr>
            <a:picLocks noChangeAspect="1"/>
          </p:cNvPicPr>
          <p:nvPr/>
        </p:nvPicPr>
        <p:blipFill>
          <a:blip r:embed="rId3"/>
          <a:stretch>
            <a:fillRect/>
          </a:stretch>
        </p:blipFill>
        <p:spPr>
          <a:xfrm>
            <a:off x="50800" y="1217965"/>
            <a:ext cx="4572000" cy="5335234"/>
          </a:xfrm>
          <a:prstGeom prst="rect">
            <a:avLst/>
          </a:prstGeom>
        </p:spPr>
      </p:pic>
      <p:pic>
        <p:nvPicPr>
          <p:cNvPr id="56" name="Picture 55" descr="SHARP_Uniformity2014-02-12b.png"/>
          <p:cNvPicPr>
            <a:picLocks noChangeAspect="1"/>
          </p:cNvPicPr>
          <p:nvPr/>
        </p:nvPicPr>
        <p:blipFill>
          <a:blip r:embed="rId4"/>
          <a:stretch>
            <a:fillRect/>
          </a:stretch>
        </p:blipFill>
        <p:spPr>
          <a:xfrm>
            <a:off x="4533900" y="1217965"/>
            <a:ext cx="4572000" cy="5335235"/>
          </a:xfrm>
          <a:prstGeom prst="rect">
            <a:avLst/>
          </a:prstGeom>
        </p:spPr>
      </p:pic>
      <p:sp>
        <p:nvSpPr>
          <p:cNvPr id="21" name="Rectangle 20"/>
          <p:cNvSpPr/>
          <p:nvPr/>
        </p:nvSpPr>
        <p:spPr>
          <a:xfrm>
            <a:off x="990600" y="3111500"/>
            <a:ext cx="3429000" cy="450850"/>
          </a:xfrm>
          <a:prstGeom prst="rect">
            <a:avLst/>
          </a:prstGeom>
          <a:solidFill>
            <a:srgbClr val="2A4E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5549900" y="4610100"/>
            <a:ext cx="3220088" cy="523220"/>
            <a:chOff x="5549900" y="4610100"/>
            <a:chExt cx="3220088" cy="523220"/>
          </a:xfrm>
        </p:grpSpPr>
        <p:sp>
          <p:nvSpPr>
            <p:cNvPr id="31" name="TextBox 30"/>
            <p:cNvSpPr txBox="1"/>
            <p:nvPr/>
          </p:nvSpPr>
          <p:spPr>
            <a:xfrm>
              <a:off x="5549900" y="4610100"/>
              <a:ext cx="1010288" cy="523220"/>
            </a:xfrm>
            <a:prstGeom prst="rect">
              <a:avLst/>
            </a:prstGeom>
            <a:noFill/>
          </p:spPr>
          <p:txBody>
            <a:bodyPr wrap="none" rtlCol="0">
              <a:spAutoFit/>
            </a:bodyPr>
            <a:lstStyle/>
            <a:p>
              <a:pPr algn="ctr"/>
              <a:r>
                <a:rPr lang="en-US" sz="2800" b="1">
                  <a:solidFill>
                    <a:srgbClr val="52AD4D"/>
                  </a:solidFill>
                </a:rPr>
                <a:t>3 µm</a:t>
              </a:r>
            </a:p>
          </p:txBody>
        </p:sp>
        <p:sp>
          <p:nvSpPr>
            <p:cNvPr id="32" name="TextBox 31"/>
            <p:cNvSpPr txBox="1"/>
            <p:nvPr/>
          </p:nvSpPr>
          <p:spPr>
            <a:xfrm>
              <a:off x="6616700" y="4610100"/>
              <a:ext cx="1010288" cy="523220"/>
            </a:xfrm>
            <a:prstGeom prst="rect">
              <a:avLst/>
            </a:prstGeom>
            <a:noFill/>
          </p:spPr>
          <p:txBody>
            <a:bodyPr wrap="none" rtlCol="0">
              <a:spAutoFit/>
            </a:bodyPr>
            <a:lstStyle/>
            <a:p>
              <a:pPr algn="ctr"/>
              <a:r>
                <a:rPr lang="en-US" sz="2800" b="1">
                  <a:solidFill>
                    <a:srgbClr val="F87D1B"/>
                  </a:solidFill>
                </a:rPr>
                <a:t>4 µm</a:t>
              </a:r>
            </a:p>
          </p:txBody>
        </p:sp>
        <p:sp>
          <p:nvSpPr>
            <p:cNvPr id="33" name="TextBox 32"/>
            <p:cNvSpPr txBox="1"/>
            <p:nvPr/>
          </p:nvSpPr>
          <p:spPr>
            <a:xfrm>
              <a:off x="7759700" y="4610100"/>
              <a:ext cx="1010288" cy="523220"/>
            </a:xfrm>
            <a:prstGeom prst="rect">
              <a:avLst/>
            </a:prstGeom>
            <a:noFill/>
          </p:spPr>
          <p:txBody>
            <a:bodyPr wrap="none" rtlCol="0">
              <a:spAutoFit/>
            </a:bodyPr>
            <a:lstStyle/>
            <a:p>
              <a:pPr algn="ctr"/>
              <a:r>
                <a:rPr lang="en-US" sz="2800" b="1">
                  <a:solidFill>
                    <a:srgbClr val="E01B22"/>
                  </a:solidFill>
                </a:rPr>
                <a:t>5 µm</a:t>
              </a:r>
            </a:p>
          </p:txBody>
        </p:sp>
      </p:grpSp>
      <p:pic>
        <p:nvPicPr>
          <p:cNvPr id="15" name="Picture 14" descr="SHARP_white1.png"/>
          <p:cNvPicPr>
            <a:picLocks noChangeAspect="1"/>
          </p:cNvPicPr>
          <p:nvPr/>
        </p:nvPicPr>
        <p:blipFill>
          <a:blip r:embed="rId5">
            <a:alphaModFix amt="50000"/>
          </a:blip>
          <a:stretch>
            <a:fillRect/>
          </a:stretch>
        </p:blipFill>
        <p:spPr>
          <a:xfrm>
            <a:off x="55029" y="6438905"/>
            <a:ext cx="916563" cy="368299"/>
          </a:xfrm>
          <a:prstGeom prst="rect">
            <a:avLst/>
          </a:prstGeom>
        </p:spPr>
      </p:pic>
      <p:sp>
        <p:nvSpPr>
          <p:cNvPr id="40" name="TextBox 39"/>
          <p:cNvSpPr txBox="1"/>
          <p:nvPr/>
        </p:nvSpPr>
        <p:spPr>
          <a:xfrm>
            <a:off x="1117600" y="1358900"/>
            <a:ext cx="811603" cy="430887"/>
          </a:xfrm>
          <a:prstGeom prst="rect">
            <a:avLst/>
          </a:prstGeom>
          <a:noFill/>
        </p:spPr>
        <p:txBody>
          <a:bodyPr wrap="none" rtlCol="0">
            <a:spAutoFit/>
          </a:bodyPr>
          <a:lstStyle/>
          <a:p>
            <a:r>
              <a:rPr lang="en-US" sz="2200">
                <a:solidFill>
                  <a:srgbClr val="C0CCD4"/>
                </a:solidFill>
              </a:rPr>
              <a:t>RMS</a:t>
            </a:r>
          </a:p>
        </p:txBody>
      </p:sp>
      <p:sp>
        <p:nvSpPr>
          <p:cNvPr id="41" name="TextBox 40"/>
          <p:cNvSpPr txBox="1"/>
          <p:nvPr/>
        </p:nvSpPr>
        <p:spPr>
          <a:xfrm>
            <a:off x="5537200" y="1333500"/>
            <a:ext cx="1204213" cy="430887"/>
          </a:xfrm>
          <a:prstGeom prst="rect">
            <a:avLst/>
          </a:prstGeom>
          <a:noFill/>
        </p:spPr>
        <p:txBody>
          <a:bodyPr wrap="none" rtlCol="0">
            <a:spAutoFit/>
          </a:bodyPr>
          <a:lstStyle/>
          <a:p>
            <a:r>
              <a:rPr lang="en-US" sz="2200">
                <a:solidFill>
                  <a:srgbClr val="C0CCD4"/>
                </a:solidFill>
              </a:rPr>
              <a:t>average</a:t>
            </a:r>
          </a:p>
        </p:txBody>
      </p:sp>
      <p:sp>
        <p:nvSpPr>
          <p:cNvPr id="44" name="Rectangle 43"/>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TextBox 44"/>
          <p:cNvSpPr txBox="1"/>
          <p:nvPr/>
        </p:nvSpPr>
        <p:spPr>
          <a:xfrm>
            <a:off x="152400" y="-25400"/>
            <a:ext cx="6670355" cy="584776"/>
          </a:xfrm>
          <a:prstGeom prst="rect">
            <a:avLst/>
          </a:prstGeom>
          <a:noFill/>
        </p:spPr>
        <p:txBody>
          <a:bodyPr wrap="none" rtlCol="0">
            <a:spAutoFit/>
          </a:bodyPr>
          <a:lstStyle/>
          <a:p>
            <a:r>
              <a:rPr lang="en-US" sz="3200" b="1" dirty="0" smtClean="0">
                <a:solidFill>
                  <a:schemeClr val="bg1"/>
                </a:solidFill>
              </a:rPr>
              <a:t>Stability of power and uniformity</a:t>
            </a:r>
            <a:endParaRPr lang="en-US" sz="3200" i="1" dirty="0">
              <a:solidFill>
                <a:schemeClr val="bg1"/>
              </a:solidFill>
            </a:endParaRPr>
          </a:p>
        </p:txBody>
      </p:sp>
      <p:sp>
        <p:nvSpPr>
          <p:cNvPr id="54" name="Rectangle 53"/>
          <p:cNvSpPr/>
          <p:nvPr/>
        </p:nvSpPr>
        <p:spPr>
          <a:xfrm>
            <a:off x="5257800" y="670580"/>
            <a:ext cx="3657600" cy="523220"/>
          </a:xfrm>
          <a:prstGeom prst="rect">
            <a:avLst/>
          </a:prstGeom>
        </p:spPr>
        <p:txBody>
          <a:bodyPr wrap="square">
            <a:spAutoFit/>
          </a:bodyPr>
          <a:lstStyle/>
          <a:p>
            <a:pPr algn="ctr"/>
            <a:r>
              <a:rPr lang="en-US" sz="2800" b="1" dirty="0" smtClean="0">
                <a:solidFill>
                  <a:srgbClr val="C0CCD4"/>
                </a:solidFill>
              </a:rPr>
              <a:t>uniformity   </a:t>
            </a:r>
            <a:r>
              <a:rPr lang="en-US" sz="2800" dirty="0" smtClean="0">
                <a:solidFill>
                  <a:srgbClr val="C0CCD4"/>
                </a:solidFill>
              </a:rPr>
              <a:t>max |Δ</a:t>
            </a:r>
            <a:r>
              <a:rPr lang="en-US" sz="2800" i="1" dirty="0" smtClean="0">
                <a:solidFill>
                  <a:srgbClr val="C0CCD4"/>
                </a:solidFill>
              </a:rPr>
              <a:t>I|</a:t>
            </a:r>
            <a:r>
              <a:rPr lang="en-US" sz="2800" b="1" dirty="0" smtClean="0">
                <a:solidFill>
                  <a:srgbClr val="C0CCD4"/>
                </a:solidFill>
              </a:rPr>
              <a:t> </a:t>
            </a:r>
            <a:endParaRPr lang="en-US" sz="2800">
              <a:solidFill>
                <a:srgbClr val="C0CCD4"/>
              </a:solidFill>
            </a:endParaRPr>
          </a:p>
        </p:txBody>
      </p:sp>
      <p:sp>
        <p:nvSpPr>
          <p:cNvPr id="55" name="Rectangle 54"/>
          <p:cNvSpPr/>
          <p:nvPr/>
        </p:nvSpPr>
        <p:spPr>
          <a:xfrm>
            <a:off x="914400" y="670580"/>
            <a:ext cx="3352800" cy="523220"/>
          </a:xfrm>
          <a:prstGeom prst="rect">
            <a:avLst/>
          </a:prstGeom>
        </p:spPr>
        <p:txBody>
          <a:bodyPr wrap="square">
            <a:spAutoFit/>
          </a:bodyPr>
          <a:lstStyle/>
          <a:p>
            <a:pPr algn="ctr"/>
            <a:r>
              <a:rPr lang="en-US" sz="2800" b="1" dirty="0" smtClean="0">
                <a:solidFill>
                  <a:srgbClr val="C0CCD4"/>
                </a:solidFill>
              </a:rPr>
              <a:t>power   </a:t>
            </a:r>
            <a:r>
              <a:rPr lang="en-US" sz="2800" dirty="0" smtClean="0">
                <a:solidFill>
                  <a:srgbClr val="C0CCD4"/>
                </a:solidFill>
              </a:rPr>
              <a:t>∫</a:t>
            </a:r>
            <a:r>
              <a:rPr lang="en-US" sz="2800" i="1" dirty="0" smtClean="0">
                <a:solidFill>
                  <a:srgbClr val="C0CCD4"/>
                </a:solidFill>
              </a:rPr>
              <a:t>I dA</a:t>
            </a:r>
            <a:endParaRPr lang="en-US" sz="2800">
              <a:solidFill>
                <a:srgbClr val="C0CCD4"/>
              </a:solidFill>
            </a:endParaRPr>
          </a:p>
        </p:txBody>
      </p:sp>
      <p:sp>
        <p:nvSpPr>
          <p:cNvPr id="58" name="Rectangle 57"/>
          <p:cNvSpPr/>
          <p:nvPr/>
        </p:nvSpPr>
        <p:spPr>
          <a:xfrm>
            <a:off x="5448300" y="3111500"/>
            <a:ext cx="3429000" cy="450850"/>
          </a:xfrm>
          <a:prstGeom prst="rect">
            <a:avLst/>
          </a:prstGeom>
          <a:solidFill>
            <a:srgbClr val="2A4E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6" name="Group 35"/>
          <p:cNvGrpSpPr/>
          <p:nvPr/>
        </p:nvGrpSpPr>
        <p:grpSpPr>
          <a:xfrm>
            <a:off x="1092200" y="4610100"/>
            <a:ext cx="3220088" cy="523220"/>
            <a:chOff x="5549900" y="4610100"/>
            <a:chExt cx="3220088" cy="523220"/>
          </a:xfrm>
        </p:grpSpPr>
        <p:sp>
          <p:nvSpPr>
            <p:cNvPr id="37" name="TextBox 36"/>
            <p:cNvSpPr txBox="1"/>
            <p:nvPr/>
          </p:nvSpPr>
          <p:spPr>
            <a:xfrm>
              <a:off x="5549900" y="4610100"/>
              <a:ext cx="1010288" cy="523220"/>
            </a:xfrm>
            <a:prstGeom prst="rect">
              <a:avLst/>
            </a:prstGeom>
            <a:noFill/>
          </p:spPr>
          <p:txBody>
            <a:bodyPr wrap="none" rtlCol="0">
              <a:spAutoFit/>
            </a:bodyPr>
            <a:lstStyle/>
            <a:p>
              <a:pPr algn="ctr"/>
              <a:r>
                <a:rPr lang="en-US" sz="2800" b="1">
                  <a:solidFill>
                    <a:srgbClr val="52AD4D"/>
                  </a:solidFill>
                </a:rPr>
                <a:t>3 µm</a:t>
              </a:r>
            </a:p>
          </p:txBody>
        </p:sp>
        <p:sp>
          <p:nvSpPr>
            <p:cNvPr id="38" name="TextBox 37"/>
            <p:cNvSpPr txBox="1"/>
            <p:nvPr/>
          </p:nvSpPr>
          <p:spPr>
            <a:xfrm>
              <a:off x="6616700" y="4610100"/>
              <a:ext cx="1010288" cy="523220"/>
            </a:xfrm>
            <a:prstGeom prst="rect">
              <a:avLst/>
            </a:prstGeom>
            <a:noFill/>
          </p:spPr>
          <p:txBody>
            <a:bodyPr wrap="none" rtlCol="0">
              <a:spAutoFit/>
            </a:bodyPr>
            <a:lstStyle/>
            <a:p>
              <a:pPr algn="ctr"/>
              <a:r>
                <a:rPr lang="en-US" sz="2800" b="1">
                  <a:solidFill>
                    <a:srgbClr val="F87D1B"/>
                  </a:solidFill>
                </a:rPr>
                <a:t>4 µm</a:t>
              </a:r>
            </a:p>
          </p:txBody>
        </p:sp>
        <p:sp>
          <p:nvSpPr>
            <p:cNvPr id="39" name="TextBox 38"/>
            <p:cNvSpPr txBox="1"/>
            <p:nvPr/>
          </p:nvSpPr>
          <p:spPr>
            <a:xfrm>
              <a:off x="7759700" y="4610100"/>
              <a:ext cx="1010288" cy="523220"/>
            </a:xfrm>
            <a:prstGeom prst="rect">
              <a:avLst/>
            </a:prstGeom>
            <a:noFill/>
          </p:spPr>
          <p:txBody>
            <a:bodyPr wrap="none" rtlCol="0">
              <a:spAutoFit/>
            </a:bodyPr>
            <a:lstStyle/>
            <a:p>
              <a:pPr algn="ctr"/>
              <a:r>
                <a:rPr lang="en-US" sz="2800" b="1">
                  <a:solidFill>
                    <a:srgbClr val="E01B22"/>
                  </a:solidFill>
                </a:rPr>
                <a:t>5 µm</a:t>
              </a:r>
            </a:p>
          </p:txBody>
        </p:sp>
      </p:grpSp>
      <p:sp>
        <p:nvSpPr>
          <p:cNvPr id="22" name="Rectangle 21"/>
          <p:cNvSpPr/>
          <p:nvPr/>
        </p:nvSpPr>
        <p:spPr>
          <a:xfrm>
            <a:off x="304800" y="1219200"/>
            <a:ext cx="4343400" cy="2133600"/>
          </a:xfrm>
          <a:prstGeom prst="rect">
            <a:avLst/>
          </a:prstGeom>
          <a:solidFill>
            <a:srgbClr val="294D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4648200" y="1219200"/>
            <a:ext cx="4343400" cy="2133600"/>
          </a:xfrm>
          <a:prstGeom prst="rect">
            <a:avLst/>
          </a:prstGeom>
          <a:solidFill>
            <a:srgbClr val="294D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sp>
        <p:nvSpPr>
          <p:cNvPr id="6" name="Rectangle 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52400" y="-25400"/>
            <a:ext cx="8813970" cy="584776"/>
          </a:xfrm>
          <a:prstGeom prst="rect">
            <a:avLst/>
          </a:prstGeom>
          <a:noFill/>
        </p:spPr>
        <p:txBody>
          <a:bodyPr wrap="none" rtlCol="0">
            <a:spAutoFit/>
          </a:bodyPr>
          <a:lstStyle/>
          <a:p>
            <a:r>
              <a:rPr lang="en-US" sz="3200" b="1" dirty="0" smtClean="0">
                <a:solidFill>
                  <a:schemeClr val="bg1"/>
                </a:solidFill>
              </a:rPr>
              <a:t>Number of high-resolution images recorded</a:t>
            </a:r>
            <a:endParaRPr lang="en-US" sz="3200" i="1" dirty="0">
              <a:solidFill>
                <a:schemeClr val="bg1"/>
              </a:solidFill>
            </a:endParaRPr>
          </a:p>
        </p:txBody>
      </p:sp>
      <p:sp>
        <p:nvSpPr>
          <p:cNvPr id="13" name="TextBox 12"/>
          <p:cNvSpPr txBox="1"/>
          <p:nvPr/>
        </p:nvSpPr>
        <p:spPr>
          <a:xfrm>
            <a:off x="520018" y="1066800"/>
            <a:ext cx="3318837" cy="2062103"/>
          </a:xfrm>
          <a:prstGeom prst="rect">
            <a:avLst/>
          </a:prstGeom>
          <a:noFill/>
        </p:spPr>
        <p:txBody>
          <a:bodyPr wrap="none" rtlCol="0">
            <a:spAutoFit/>
          </a:bodyPr>
          <a:lstStyle/>
          <a:p>
            <a:pPr algn="ctr"/>
            <a:r>
              <a:rPr lang="en-US" sz="4000">
                <a:solidFill>
                  <a:schemeClr val="bg1"/>
                </a:solidFill>
              </a:rPr>
              <a:t>AIT: </a:t>
            </a:r>
            <a:r>
              <a:rPr lang="en-US" sz="4000" b="1">
                <a:solidFill>
                  <a:schemeClr val="bg1"/>
                </a:solidFill>
              </a:rPr>
              <a:t>97,600</a:t>
            </a:r>
            <a:endParaRPr lang="en-US" sz="4000">
              <a:solidFill>
                <a:schemeClr val="bg1"/>
              </a:solidFill>
            </a:endParaRPr>
          </a:p>
          <a:p>
            <a:pPr algn="ctr"/>
            <a:r>
              <a:rPr lang="en-US" sz="2800">
                <a:solidFill>
                  <a:schemeClr val="bg1"/>
                </a:solidFill>
              </a:rPr>
              <a:t>January 2007</a:t>
            </a:r>
          </a:p>
          <a:p>
            <a:pPr algn="ctr"/>
            <a:r>
              <a:rPr lang="en-US" sz="2800">
                <a:solidFill>
                  <a:schemeClr val="bg1"/>
                </a:solidFill>
              </a:rPr>
              <a:t>to September, 2012</a:t>
            </a:r>
          </a:p>
          <a:p>
            <a:pPr algn="ctr"/>
            <a:r>
              <a:rPr lang="en-US" sz="3200" b="1" i="1">
                <a:solidFill>
                  <a:schemeClr val="bg1"/>
                </a:solidFill>
              </a:rPr>
              <a:t>5 years</a:t>
            </a:r>
          </a:p>
        </p:txBody>
      </p:sp>
      <p:sp>
        <p:nvSpPr>
          <p:cNvPr id="11" name="TextBox 10"/>
          <p:cNvSpPr txBox="1"/>
          <p:nvPr/>
        </p:nvSpPr>
        <p:spPr>
          <a:xfrm>
            <a:off x="4868150" y="1066800"/>
            <a:ext cx="3805950" cy="2062103"/>
          </a:xfrm>
          <a:prstGeom prst="rect">
            <a:avLst/>
          </a:prstGeom>
          <a:noFill/>
        </p:spPr>
        <p:txBody>
          <a:bodyPr wrap="none" rtlCol="0">
            <a:spAutoFit/>
          </a:bodyPr>
          <a:lstStyle/>
          <a:p>
            <a:pPr algn="ctr"/>
            <a:r>
              <a:rPr lang="en-US" sz="4000">
                <a:solidFill>
                  <a:srgbClr val="ECC730"/>
                </a:solidFill>
              </a:rPr>
              <a:t>SHARP: </a:t>
            </a:r>
            <a:r>
              <a:rPr lang="en-US" sz="4000" b="1">
                <a:solidFill>
                  <a:srgbClr val="ECC730"/>
                </a:solidFill>
              </a:rPr>
              <a:t>71,000 </a:t>
            </a:r>
            <a:endParaRPr lang="en-US" sz="4000">
              <a:solidFill>
                <a:srgbClr val="ECC730"/>
              </a:solidFill>
            </a:endParaRPr>
          </a:p>
          <a:p>
            <a:pPr algn="ctr"/>
            <a:r>
              <a:rPr lang="en-US" sz="2800">
                <a:solidFill>
                  <a:srgbClr val="FFFFFF"/>
                </a:solidFill>
              </a:rPr>
              <a:t>June 2013</a:t>
            </a:r>
          </a:p>
          <a:p>
            <a:pPr algn="ctr"/>
            <a:r>
              <a:rPr lang="en-US" sz="2800">
                <a:solidFill>
                  <a:srgbClr val="FFFFFF"/>
                </a:solidFill>
              </a:rPr>
              <a:t>to February 2014</a:t>
            </a:r>
          </a:p>
          <a:p>
            <a:pPr algn="ctr"/>
            <a:r>
              <a:rPr lang="en-US" sz="3200" b="1" i="1">
                <a:solidFill>
                  <a:srgbClr val="FFFFFF"/>
                </a:solidFill>
              </a:rPr>
              <a:t>8.5 months</a:t>
            </a:r>
          </a:p>
        </p:txBody>
      </p:sp>
      <p:sp>
        <p:nvSpPr>
          <p:cNvPr id="161" name="TextBox 160"/>
          <p:cNvSpPr txBox="1"/>
          <p:nvPr/>
        </p:nvSpPr>
        <p:spPr>
          <a:xfrm>
            <a:off x="4944349" y="3575447"/>
            <a:ext cx="3634328" cy="1569660"/>
          </a:xfrm>
          <a:prstGeom prst="rect">
            <a:avLst/>
          </a:prstGeom>
          <a:noFill/>
        </p:spPr>
        <p:txBody>
          <a:bodyPr wrap="none" rtlCol="0">
            <a:spAutoFit/>
          </a:bodyPr>
          <a:lstStyle/>
          <a:p>
            <a:pPr marL="406400" indent="-342900">
              <a:buFont typeface="Arial"/>
              <a:buChar char="•"/>
            </a:pPr>
            <a:r>
              <a:rPr lang="en-US" sz="4000">
                <a:solidFill>
                  <a:srgbClr val="ECC730"/>
                </a:solidFill>
              </a:rPr>
              <a:t>5x output rate</a:t>
            </a:r>
          </a:p>
          <a:p>
            <a:pPr marL="406400" indent="-342900" algn="ctr">
              <a:buFont typeface="Arial"/>
              <a:buChar char="•"/>
            </a:pPr>
            <a:endParaRPr lang="en-US" sz="1600">
              <a:solidFill>
                <a:srgbClr val="ECC730"/>
              </a:solidFill>
            </a:endParaRPr>
          </a:p>
          <a:p>
            <a:pPr marL="406400" indent="-342900" algn="ctr">
              <a:buFont typeface="Arial"/>
              <a:buChar char="•"/>
            </a:pPr>
            <a:r>
              <a:rPr lang="en-US" sz="4000">
                <a:solidFill>
                  <a:srgbClr val="ECC730"/>
                </a:solidFill>
              </a:rPr>
              <a:t>&gt; 3x SNR</a:t>
            </a:r>
            <a:endParaRPr lang="en-US" sz="3200">
              <a:solidFill>
                <a:srgbClr val="ECC730"/>
              </a:solidFill>
            </a:endParaRPr>
          </a:p>
        </p:txBody>
      </p:sp>
      <p:sp>
        <p:nvSpPr>
          <p:cNvPr id="9" name="Right Arrow 8"/>
          <p:cNvSpPr/>
          <p:nvPr/>
        </p:nvSpPr>
        <p:spPr>
          <a:xfrm>
            <a:off x="3369549" y="2667814"/>
            <a:ext cx="1955800" cy="381000"/>
          </a:xfrm>
          <a:prstGeom prst="rightArrow">
            <a:avLst>
              <a:gd name="adj1" fmla="val 50000"/>
              <a:gd name="adj2" fmla="val 133333"/>
            </a:avLst>
          </a:prstGeom>
          <a:solidFill>
            <a:srgbClr val="CBAB2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CC73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9" grpId="0" animBg="1"/>
    </p:bld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6" name="TextBox 5"/>
          <p:cNvSpPr txBox="1"/>
          <p:nvPr/>
        </p:nvSpPr>
        <p:spPr>
          <a:xfrm>
            <a:off x="0" y="1592759"/>
            <a:ext cx="9144000" cy="769441"/>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Data Collection Time</a:t>
            </a:r>
          </a:p>
        </p:txBody>
      </p:sp>
      <p:sp>
        <p:nvSpPr>
          <p:cNvPr id="7" name="TextBox 6"/>
          <p:cNvSpPr txBox="1"/>
          <p:nvPr/>
        </p:nvSpPr>
        <p:spPr>
          <a:xfrm>
            <a:off x="990600" y="2590800"/>
            <a:ext cx="7315200" cy="1446550"/>
          </a:xfrm>
          <a:prstGeom prst="rect">
            <a:avLst/>
          </a:prstGeom>
          <a:noFill/>
          <a:effectLst>
            <a:outerShdw blurRad="50800" dist="50800" dir="2700000">
              <a:srgbClr val="000000">
                <a:alpha val="79000"/>
              </a:srgbClr>
            </a:outerShdw>
          </a:effectLst>
        </p:spPr>
        <p:txBody>
          <a:bodyPr wrap="square" rtlCol="0">
            <a:spAutoFit/>
          </a:bodyPr>
          <a:lstStyle/>
          <a:p>
            <a:pPr>
              <a:tabLst>
                <a:tab pos="457200" algn="l"/>
              </a:tabLst>
            </a:pPr>
            <a:r>
              <a:rPr lang="en-US" sz="4400" dirty="0" smtClean="0">
                <a:solidFill>
                  <a:srgbClr val="FFFFFF"/>
                </a:solidFill>
              </a:rPr>
              <a:t>	navigtion &amp; fine alignment</a:t>
            </a:r>
          </a:p>
          <a:p>
            <a:pPr>
              <a:tabLst>
                <a:tab pos="457200" algn="l"/>
              </a:tabLst>
            </a:pPr>
            <a:r>
              <a:rPr lang="en-US" sz="4400" dirty="0" smtClean="0">
                <a:solidFill>
                  <a:srgbClr val="FFFFFF"/>
                </a:solidFill>
              </a:rPr>
              <a:t>+	series collection</a:t>
            </a:r>
          </a:p>
        </p:txBody>
      </p:sp>
      <p:cxnSp>
        <p:nvCxnSpPr>
          <p:cNvPr id="10" name="Straight Connector 9"/>
          <p:cNvCxnSpPr/>
          <p:nvPr/>
        </p:nvCxnSpPr>
        <p:spPr>
          <a:xfrm>
            <a:off x="889000" y="4152900"/>
            <a:ext cx="7391400" cy="1588"/>
          </a:xfrm>
          <a:prstGeom prst="line">
            <a:avLst/>
          </a:prstGeom>
          <a:ln w="50800" cap="flat" cmpd="sng" algn="ctr">
            <a:solidFill>
              <a:srgbClr val="FFFFFF"/>
            </a:solidFill>
            <a:prstDash val="solid"/>
            <a:round/>
            <a:headEnd type="none" w="med" len="med"/>
            <a:tailEnd type="none" w="med" len="med"/>
          </a:ln>
          <a:effectLst>
            <a:outerShdw blurRad="50800" dist="38100" dir="2700000">
              <a:srgbClr val="000000">
                <a:alpha val="43000"/>
              </a:srgbClr>
            </a:outerShdw>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images per hour2.png"/>
          <p:cNvPicPr>
            <a:picLocks noChangeAspect="1"/>
          </p:cNvPicPr>
          <p:nvPr/>
        </p:nvPicPr>
        <p:blipFill>
          <a:blip r:embed="rId3"/>
          <a:stretch>
            <a:fillRect/>
          </a:stretch>
        </p:blipFill>
        <p:spPr>
          <a:xfrm>
            <a:off x="0" y="803274"/>
            <a:ext cx="9144000" cy="5749926"/>
          </a:xfrm>
          <a:prstGeom prst="rect">
            <a:avLst/>
          </a:prstGeom>
        </p:spPr>
      </p:pic>
      <p:sp>
        <p:nvSpPr>
          <p:cNvPr id="5" name="Rectangle 4"/>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52400" y="-25400"/>
            <a:ext cx="4049245" cy="584776"/>
          </a:xfrm>
          <a:prstGeom prst="rect">
            <a:avLst/>
          </a:prstGeom>
          <a:noFill/>
        </p:spPr>
        <p:txBody>
          <a:bodyPr wrap="none" rtlCol="0">
            <a:spAutoFit/>
          </a:bodyPr>
          <a:lstStyle/>
          <a:p>
            <a:r>
              <a:rPr lang="en-US" sz="3200" b="1" dirty="0" smtClean="0">
                <a:solidFill>
                  <a:schemeClr val="bg1"/>
                </a:solidFill>
              </a:rPr>
              <a:t>Data collection rate</a:t>
            </a:r>
            <a:endParaRPr lang="en-US" sz="3200" i="1" dirty="0">
              <a:solidFill>
                <a:schemeClr val="bg1"/>
              </a:solidFill>
            </a:endParaRPr>
          </a:p>
        </p:txBody>
      </p:sp>
      <p:pic>
        <p:nvPicPr>
          <p:cNvPr id="10" name="Picture 9" descr="images per hour2b.png"/>
          <p:cNvPicPr>
            <a:picLocks noChangeAspect="1"/>
          </p:cNvPicPr>
          <p:nvPr/>
        </p:nvPicPr>
        <p:blipFill>
          <a:blip r:embed="rId4"/>
          <a:stretch>
            <a:fillRect/>
          </a:stretch>
        </p:blipFill>
        <p:spPr>
          <a:xfrm>
            <a:off x="0" y="803274"/>
            <a:ext cx="9144000" cy="5749926"/>
          </a:xfrm>
          <a:prstGeom prst="rect">
            <a:avLst/>
          </a:prstGeom>
        </p:spPr>
      </p:pic>
      <p:sp>
        <p:nvSpPr>
          <p:cNvPr id="7" name="TextBox 6"/>
          <p:cNvSpPr txBox="1"/>
          <p:nvPr/>
        </p:nvSpPr>
        <p:spPr>
          <a:xfrm>
            <a:off x="4890538" y="650874"/>
            <a:ext cx="3085062" cy="369332"/>
          </a:xfrm>
          <a:prstGeom prst="rect">
            <a:avLst/>
          </a:prstGeom>
          <a:noFill/>
        </p:spPr>
        <p:txBody>
          <a:bodyPr wrap="none" rtlCol="0">
            <a:spAutoFit/>
          </a:bodyPr>
          <a:lstStyle/>
          <a:p>
            <a:pPr algn="r"/>
            <a:r>
              <a:rPr lang="en-US">
                <a:solidFill>
                  <a:srgbClr val="F69C57"/>
                </a:solidFill>
              </a:rPr>
              <a:t>January 15, 2014: Afternoon</a:t>
            </a:r>
          </a:p>
        </p:txBody>
      </p:sp>
      <p:sp>
        <p:nvSpPr>
          <p:cNvPr id="9" name="TextBox 8"/>
          <p:cNvSpPr txBox="1"/>
          <p:nvPr/>
        </p:nvSpPr>
        <p:spPr>
          <a:xfrm>
            <a:off x="3886200" y="4114800"/>
            <a:ext cx="3675004" cy="1077218"/>
          </a:xfrm>
          <a:prstGeom prst="rect">
            <a:avLst/>
          </a:prstGeom>
          <a:noFill/>
          <a:effectLst>
            <a:outerShdw blurRad="50800" dist="38100" dir="2700000">
              <a:srgbClr val="000000">
                <a:alpha val="43000"/>
              </a:srgbClr>
            </a:outerShdw>
          </a:effectLst>
        </p:spPr>
        <p:txBody>
          <a:bodyPr wrap="none" rtlCol="0">
            <a:spAutoFit/>
          </a:bodyPr>
          <a:lstStyle/>
          <a:p>
            <a:r>
              <a:rPr lang="en-US" sz="3200">
                <a:solidFill>
                  <a:srgbClr val="F69C57"/>
                </a:solidFill>
              </a:rPr>
              <a:t>5-second exposure</a:t>
            </a:r>
          </a:p>
          <a:p>
            <a:r>
              <a:rPr lang="en-US" sz="3200">
                <a:solidFill>
                  <a:srgbClr val="F69C57"/>
                </a:solidFill>
              </a:rPr>
              <a:t>17 images / series</a:t>
            </a:r>
          </a:p>
        </p:txBody>
      </p:sp>
      <p:pic>
        <p:nvPicPr>
          <p:cNvPr id="15" name="Picture 14" descr="SHARP_white1.png"/>
          <p:cNvPicPr>
            <a:picLocks noChangeAspect="1"/>
          </p:cNvPicPr>
          <p:nvPr/>
        </p:nvPicPr>
        <p:blipFill>
          <a:blip r:embed="rId5">
            <a:alphaModFix amt="50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HARP_white1.png"/>
          <p:cNvPicPr>
            <a:picLocks noChangeAspect="1"/>
          </p:cNvPicPr>
          <p:nvPr/>
        </p:nvPicPr>
        <p:blipFill>
          <a:blip r:embed="rId3">
            <a:alphaModFix amt="50000"/>
          </a:blip>
          <a:stretch>
            <a:fillRect/>
          </a:stretch>
        </p:blipFill>
        <p:spPr>
          <a:xfrm>
            <a:off x="55029" y="6438905"/>
            <a:ext cx="916563" cy="368299"/>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5005036" cy="584776"/>
          </a:xfrm>
          <a:prstGeom prst="rect">
            <a:avLst/>
          </a:prstGeom>
          <a:noFill/>
        </p:spPr>
        <p:txBody>
          <a:bodyPr wrap="none" rtlCol="0">
            <a:spAutoFit/>
          </a:bodyPr>
          <a:lstStyle/>
          <a:p>
            <a:r>
              <a:rPr lang="en-US" sz="3200" b="1" dirty="0" smtClean="0">
                <a:solidFill>
                  <a:schemeClr val="bg1"/>
                </a:solidFill>
              </a:rPr>
              <a:t>Stepping through focus</a:t>
            </a:r>
            <a:endParaRPr lang="en-US" sz="3200" i="1" dirty="0">
              <a:solidFill>
                <a:schemeClr val="bg1"/>
              </a:solidFill>
            </a:endParaRPr>
          </a:p>
        </p:txBody>
      </p:sp>
      <p:sp>
        <p:nvSpPr>
          <p:cNvPr id="48" name="TextBox 47"/>
          <p:cNvSpPr txBox="1"/>
          <p:nvPr/>
        </p:nvSpPr>
        <p:spPr>
          <a:xfrm>
            <a:off x="3632200" y="7010400"/>
            <a:ext cx="2366190" cy="369332"/>
          </a:xfrm>
          <a:prstGeom prst="rect">
            <a:avLst/>
          </a:prstGeom>
          <a:noFill/>
        </p:spPr>
        <p:txBody>
          <a:bodyPr wrap="none" rtlCol="0">
            <a:spAutoFit/>
          </a:bodyPr>
          <a:lstStyle/>
          <a:p>
            <a:r>
              <a:rPr lang="en-US"/>
              <a:t>MET10-130719-0049</a:t>
            </a:r>
          </a:p>
        </p:txBody>
      </p:sp>
      <p:sp>
        <p:nvSpPr>
          <p:cNvPr id="65" name="TextBox 64"/>
          <p:cNvSpPr txBox="1"/>
          <p:nvPr/>
        </p:nvSpPr>
        <p:spPr>
          <a:xfrm>
            <a:off x="76200" y="3992940"/>
            <a:ext cx="4723568" cy="1569660"/>
          </a:xfrm>
          <a:prstGeom prst="rect">
            <a:avLst/>
          </a:prstGeom>
          <a:noFill/>
        </p:spPr>
        <p:txBody>
          <a:bodyPr wrap="none" rtlCol="0">
            <a:spAutoFit/>
          </a:bodyPr>
          <a:lstStyle/>
          <a:p>
            <a:r>
              <a:rPr lang="en-US" sz="3200" b="1">
                <a:solidFill>
                  <a:schemeClr val="bg1"/>
                </a:solidFill>
              </a:rPr>
              <a:t>17 Steps</a:t>
            </a:r>
          </a:p>
          <a:p>
            <a:r>
              <a:rPr lang="en-US" sz="3200">
                <a:solidFill>
                  <a:schemeClr val="bg1"/>
                </a:solidFill>
              </a:rPr>
              <a:t>400-nm / step</a:t>
            </a:r>
          </a:p>
          <a:p>
            <a:r>
              <a:rPr lang="en-US" sz="3200">
                <a:solidFill>
                  <a:schemeClr val="bg1"/>
                </a:solidFill>
              </a:rPr>
              <a:t>(25-nm wafer equivalent)</a:t>
            </a:r>
          </a:p>
        </p:txBody>
      </p:sp>
      <p:sp>
        <p:nvSpPr>
          <p:cNvPr id="68" name="TextBox 67"/>
          <p:cNvSpPr txBox="1"/>
          <p:nvPr/>
        </p:nvSpPr>
        <p:spPr>
          <a:xfrm>
            <a:off x="5717754" y="990600"/>
            <a:ext cx="3350046" cy="523220"/>
          </a:xfrm>
          <a:prstGeom prst="rect">
            <a:avLst/>
          </a:prstGeom>
          <a:noFill/>
        </p:spPr>
        <p:txBody>
          <a:bodyPr wrap="none" rtlCol="0">
            <a:spAutoFit/>
          </a:bodyPr>
          <a:lstStyle/>
          <a:p>
            <a:pPr algn="r"/>
            <a:r>
              <a:rPr lang="en-US" sz="2800">
                <a:solidFill>
                  <a:schemeClr val="bg1"/>
                </a:solidFill>
              </a:rPr>
              <a:t>100-nm CD, σ = 0.5</a:t>
            </a:r>
          </a:p>
        </p:txBody>
      </p:sp>
      <p:grpSp>
        <p:nvGrpSpPr>
          <p:cNvPr id="2" name="Group 85"/>
          <p:cNvGrpSpPr/>
          <p:nvPr/>
        </p:nvGrpSpPr>
        <p:grpSpPr>
          <a:xfrm>
            <a:off x="-49479" y="1611228"/>
            <a:ext cx="9249892" cy="2274972"/>
            <a:chOff x="-49479" y="2541016"/>
            <a:chExt cx="9249892" cy="2274972"/>
          </a:xfrm>
        </p:grpSpPr>
        <p:grpSp>
          <p:nvGrpSpPr>
            <p:cNvPr id="3" name="Group 83"/>
            <p:cNvGrpSpPr/>
            <p:nvPr/>
          </p:nvGrpSpPr>
          <p:grpSpPr>
            <a:xfrm>
              <a:off x="110065" y="3974087"/>
              <a:ext cx="8991600" cy="151898"/>
              <a:chOff x="110065" y="3974087"/>
              <a:chExt cx="8991600" cy="151898"/>
            </a:xfrm>
          </p:grpSpPr>
          <p:grpSp>
            <p:nvGrpSpPr>
              <p:cNvPr id="4" name="Group 82"/>
              <p:cNvGrpSpPr/>
              <p:nvPr/>
            </p:nvGrpSpPr>
            <p:grpSpPr>
              <a:xfrm>
                <a:off x="255583" y="3974087"/>
                <a:ext cx="8625949" cy="151898"/>
                <a:chOff x="255583" y="3974087"/>
                <a:chExt cx="8625949" cy="151898"/>
              </a:xfrm>
            </p:grpSpPr>
            <p:cxnSp>
              <p:nvCxnSpPr>
                <p:cNvPr id="40" name="Straight Connector 39"/>
                <p:cNvCxnSpPr/>
                <p:nvPr/>
              </p:nvCxnSpPr>
              <p:spPr>
                <a:xfrm rot="5400000">
                  <a:off x="179634"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658853"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1138072"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1617291"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2096510"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rot="5400000">
                  <a:off x="2575729"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a:off x="3054948"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3534167"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4013386"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4492605"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4971824"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5451043"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5930262"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6409481"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6888700"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7367919"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a:off x="7847138"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5400000">
                  <a:off x="8326357"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8805583" y="4050036"/>
                  <a:ext cx="151898" cy="0"/>
                </a:xfrm>
                <a:prstGeom prst="line">
                  <a:avLst/>
                </a:prstGeom>
                <a:ln w="508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cxnSp>
            <p:nvCxnSpPr>
              <p:cNvPr id="67" name="Straight Connector 66"/>
              <p:cNvCxnSpPr/>
              <p:nvPr/>
            </p:nvCxnSpPr>
            <p:spPr>
              <a:xfrm>
                <a:off x="110065" y="4049242"/>
                <a:ext cx="8991600" cy="1588"/>
              </a:xfrm>
              <a:prstGeom prst="line">
                <a:avLst/>
              </a:prstGeom>
              <a:ln w="5080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70" name="Rectangle 69"/>
            <p:cNvSpPr/>
            <p:nvPr/>
          </p:nvSpPr>
          <p:spPr>
            <a:xfrm>
              <a:off x="4392082" y="4191886"/>
              <a:ext cx="355837" cy="461665"/>
            </a:xfrm>
            <a:prstGeom prst="rect">
              <a:avLst/>
            </a:prstGeom>
          </p:spPr>
          <p:txBody>
            <a:bodyPr wrap="none">
              <a:spAutoFit/>
            </a:bodyPr>
            <a:lstStyle/>
            <a:p>
              <a:pPr algn="ctr"/>
              <a:r>
                <a:rPr lang="en-US" sz="2400" b="1">
                  <a:solidFill>
                    <a:schemeClr val="bg1"/>
                  </a:solidFill>
                </a:rPr>
                <a:t>0</a:t>
              </a:r>
              <a:endParaRPr lang="en-US" sz="2400" b="1"/>
            </a:p>
          </p:txBody>
        </p:sp>
        <p:sp>
          <p:nvSpPr>
            <p:cNvPr id="73" name="Rectangle 72"/>
            <p:cNvSpPr/>
            <p:nvPr/>
          </p:nvSpPr>
          <p:spPr>
            <a:xfrm>
              <a:off x="6669050" y="4191886"/>
              <a:ext cx="612517" cy="461665"/>
            </a:xfrm>
            <a:prstGeom prst="rect">
              <a:avLst/>
            </a:prstGeom>
          </p:spPr>
          <p:txBody>
            <a:bodyPr wrap="none">
              <a:spAutoFit/>
            </a:bodyPr>
            <a:lstStyle/>
            <a:p>
              <a:pPr algn="ctr"/>
              <a:r>
                <a:rPr lang="en-US" sz="2400">
                  <a:solidFill>
                    <a:schemeClr val="bg1"/>
                  </a:solidFill>
                </a:rPr>
                <a:t>2.0</a:t>
              </a:r>
              <a:endParaRPr lang="en-US" sz="2400"/>
            </a:p>
          </p:txBody>
        </p:sp>
        <p:sp>
          <p:nvSpPr>
            <p:cNvPr id="74" name="Rectangle 73"/>
            <p:cNvSpPr/>
            <p:nvPr/>
          </p:nvSpPr>
          <p:spPr>
            <a:xfrm>
              <a:off x="8582035" y="4191886"/>
              <a:ext cx="618378" cy="624102"/>
            </a:xfrm>
            <a:prstGeom prst="rect">
              <a:avLst/>
            </a:prstGeom>
          </p:spPr>
          <p:txBody>
            <a:bodyPr wrap="none">
              <a:spAutoFit/>
            </a:bodyPr>
            <a:lstStyle/>
            <a:p>
              <a:pPr algn="ctr">
                <a:lnSpc>
                  <a:spcPts val="1960"/>
                </a:lnSpc>
              </a:pPr>
              <a:r>
                <a:rPr lang="en-US" sz="2400">
                  <a:solidFill>
                    <a:schemeClr val="bg1"/>
                  </a:solidFill>
                </a:rPr>
                <a:t>3.6</a:t>
              </a:r>
            </a:p>
            <a:p>
              <a:pPr algn="ctr">
                <a:lnSpc>
                  <a:spcPts val="1960"/>
                </a:lnSpc>
              </a:pPr>
              <a:r>
                <a:rPr lang="en-US" sz="2400">
                  <a:solidFill>
                    <a:schemeClr val="bg1"/>
                  </a:solidFill>
                </a:rPr>
                <a:t>µm</a:t>
              </a:r>
              <a:endParaRPr lang="en-US" sz="2400"/>
            </a:p>
          </p:txBody>
        </p:sp>
        <p:sp>
          <p:nvSpPr>
            <p:cNvPr id="75" name="Rectangle 74"/>
            <p:cNvSpPr/>
            <p:nvPr/>
          </p:nvSpPr>
          <p:spPr>
            <a:xfrm>
              <a:off x="2257002" y="4191886"/>
              <a:ext cx="783688" cy="461665"/>
            </a:xfrm>
            <a:prstGeom prst="rect">
              <a:avLst/>
            </a:prstGeom>
          </p:spPr>
          <p:txBody>
            <a:bodyPr wrap="none">
              <a:spAutoFit/>
            </a:bodyPr>
            <a:lstStyle/>
            <a:p>
              <a:pPr algn="ctr"/>
              <a:r>
                <a:rPr lang="en-US" sz="2400">
                  <a:solidFill>
                    <a:schemeClr val="bg1"/>
                  </a:solidFill>
                </a:rPr>
                <a:t>–2.0</a:t>
              </a:r>
              <a:endParaRPr lang="en-US" sz="2400"/>
            </a:p>
          </p:txBody>
        </p:sp>
        <p:sp>
          <p:nvSpPr>
            <p:cNvPr id="76" name="Rectangle 75"/>
            <p:cNvSpPr/>
            <p:nvPr/>
          </p:nvSpPr>
          <p:spPr>
            <a:xfrm>
              <a:off x="-49479" y="4191886"/>
              <a:ext cx="783688" cy="461665"/>
            </a:xfrm>
            <a:prstGeom prst="rect">
              <a:avLst/>
            </a:prstGeom>
          </p:spPr>
          <p:txBody>
            <a:bodyPr wrap="none">
              <a:spAutoFit/>
            </a:bodyPr>
            <a:lstStyle/>
            <a:p>
              <a:pPr algn="ctr"/>
              <a:r>
                <a:rPr lang="en-US" sz="2400">
                  <a:solidFill>
                    <a:schemeClr val="bg1"/>
                  </a:solidFill>
                </a:rPr>
                <a:t>–3.6</a:t>
              </a:r>
              <a:endParaRPr lang="en-US" sz="2400"/>
            </a:p>
          </p:txBody>
        </p:sp>
        <p:pic>
          <p:nvPicPr>
            <p:cNvPr id="81" name="Picture 80" descr="SPIE2014_lines_through_focus3.gif"/>
            <p:cNvPicPr>
              <a:picLocks noChangeAspect="1"/>
            </p:cNvPicPr>
            <p:nvPr/>
          </p:nvPicPr>
          <p:blipFill>
            <a:blip r:embed="rId4"/>
            <a:stretch>
              <a:fillRect/>
            </a:stretch>
          </p:blipFill>
          <p:spPr>
            <a:xfrm>
              <a:off x="89749" y="2541016"/>
              <a:ext cx="8961120" cy="1294384"/>
            </a:xfrm>
            <a:prstGeom prst="rect">
              <a:avLst/>
            </a:prstGeom>
          </p:spPr>
        </p:pic>
      </p:gr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9" name="Group 48"/>
          <p:cNvGrpSpPr/>
          <p:nvPr/>
        </p:nvGrpSpPr>
        <p:grpSpPr>
          <a:xfrm>
            <a:off x="762000" y="990600"/>
            <a:ext cx="8393669" cy="5715000"/>
            <a:chOff x="762000" y="990600"/>
            <a:chExt cx="8393669" cy="5715000"/>
          </a:xfrm>
        </p:grpSpPr>
        <p:pic>
          <p:nvPicPr>
            <p:cNvPr id="38" name="Picture 37" descr="SHARP_Bossung_Example_20130719-0049.png"/>
            <p:cNvPicPr>
              <a:picLocks noChangeAspect="1"/>
            </p:cNvPicPr>
            <p:nvPr/>
          </p:nvPicPr>
          <p:blipFill>
            <a:blip r:embed="rId3"/>
            <a:stretch>
              <a:fillRect/>
            </a:stretch>
          </p:blipFill>
          <p:spPr>
            <a:xfrm>
              <a:off x="762000" y="990600"/>
              <a:ext cx="7429500" cy="5715000"/>
            </a:xfrm>
            <a:prstGeom prst="rect">
              <a:avLst/>
            </a:prstGeom>
          </p:spPr>
        </p:pic>
        <p:sp>
          <p:nvSpPr>
            <p:cNvPr id="45" name="TextBox 44"/>
            <p:cNvSpPr txBox="1"/>
            <p:nvPr/>
          </p:nvSpPr>
          <p:spPr>
            <a:xfrm>
              <a:off x="8115300" y="4432300"/>
              <a:ext cx="1040369" cy="1200328"/>
            </a:xfrm>
            <a:prstGeom prst="rect">
              <a:avLst/>
            </a:prstGeom>
            <a:noFill/>
            <a:effectLst>
              <a:outerShdw blurRad="50800" dist="38100" dir="2700000">
                <a:srgbClr val="000000">
                  <a:alpha val="43000"/>
                </a:srgbClr>
              </a:outerShdw>
            </a:effectLst>
          </p:spPr>
          <p:txBody>
            <a:bodyPr wrap="none" rtlCol="0">
              <a:spAutoFit/>
            </a:bodyPr>
            <a:lstStyle/>
            <a:p>
              <a:r>
                <a:rPr lang="en-US" sz="2400" b="1">
                  <a:solidFill>
                    <a:srgbClr val="9EFF99"/>
                  </a:solidFill>
                </a:rPr>
                <a:t>5%</a:t>
              </a:r>
            </a:p>
            <a:p>
              <a:r>
                <a:rPr lang="en-US" sz="2400" b="1">
                  <a:solidFill>
                    <a:srgbClr val="9EFF99"/>
                  </a:solidFill>
                </a:rPr>
                <a:t>dose</a:t>
              </a:r>
            </a:p>
            <a:p>
              <a:pPr algn="r"/>
              <a:r>
                <a:rPr lang="en-US" sz="2400" b="1">
                  <a:solidFill>
                    <a:srgbClr val="9EFF99"/>
                  </a:solidFill>
                </a:rPr>
                <a:t>levels</a:t>
              </a:r>
            </a:p>
          </p:txBody>
        </p:sp>
      </p:grpSp>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52400" y="-25400"/>
            <a:ext cx="7174499" cy="584776"/>
          </a:xfrm>
          <a:prstGeom prst="rect">
            <a:avLst/>
          </a:prstGeom>
          <a:noFill/>
        </p:spPr>
        <p:txBody>
          <a:bodyPr wrap="none" rtlCol="0">
            <a:spAutoFit/>
          </a:bodyPr>
          <a:lstStyle/>
          <a:p>
            <a:r>
              <a:rPr lang="en-US" sz="3200" b="1" dirty="0" smtClean="0">
                <a:solidFill>
                  <a:schemeClr val="bg1"/>
                </a:solidFill>
              </a:rPr>
              <a:t>Q: How many steps are necessary?</a:t>
            </a:r>
            <a:endParaRPr lang="en-US" sz="3200" i="1" dirty="0">
              <a:solidFill>
                <a:schemeClr val="bg1"/>
              </a:solidFill>
            </a:endParaRPr>
          </a:p>
        </p:txBody>
      </p:sp>
      <p:sp>
        <p:nvSpPr>
          <p:cNvPr id="48" name="TextBox 47"/>
          <p:cNvSpPr txBox="1"/>
          <p:nvPr/>
        </p:nvSpPr>
        <p:spPr>
          <a:xfrm>
            <a:off x="3632200" y="7010400"/>
            <a:ext cx="2366190" cy="369332"/>
          </a:xfrm>
          <a:prstGeom prst="rect">
            <a:avLst/>
          </a:prstGeom>
          <a:noFill/>
        </p:spPr>
        <p:txBody>
          <a:bodyPr wrap="none" rtlCol="0">
            <a:spAutoFit/>
          </a:bodyPr>
          <a:lstStyle/>
          <a:p>
            <a:r>
              <a:rPr lang="en-US"/>
              <a:t>MET10-130719-0049</a:t>
            </a:r>
          </a:p>
        </p:txBody>
      </p:sp>
      <p:sp>
        <p:nvSpPr>
          <p:cNvPr id="39" name="TextBox 38"/>
          <p:cNvSpPr txBox="1"/>
          <p:nvPr/>
        </p:nvSpPr>
        <p:spPr>
          <a:xfrm>
            <a:off x="5717754" y="1143000"/>
            <a:ext cx="3350046" cy="523220"/>
          </a:xfrm>
          <a:prstGeom prst="rect">
            <a:avLst/>
          </a:prstGeom>
          <a:noFill/>
        </p:spPr>
        <p:txBody>
          <a:bodyPr wrap="none" rtlCol="0">
            <a:spAutoFit/>
          </a:bodyPr>
          <a:lstStyle/>
          <a:p>
            <a:pPr algn="r"/>
            <a:r>
              <a:rPr lang="en-US" sz="2800">
                <a:solidFill>
                  <a:schemeClr val="bg1"/>
                </a:solidFill>
              </a:rPr>
              <a:t>100-nm CD, σ = 0.5</a:t>
            </a:r>
          </a:p>
        </p:txBody>
      </p:sp>
      <p:sp>
        <p:nvSpPr>
          <p:cNvPr id="44" name="TextBox 43"/>
          <p:cNvSpPr txBox="1"/>
          <p:nvPr/>
        </p:nvSpPr>
        <p:spPr>
          <a:xfrm>
            <a:off x="2133600" y="641350"/>
            <a:ext cx="2559840" cy="523220"/>
          </a:xfrm>
          <a:prstGeom prst="rect">
            <a:avLst/>
          </a:prstGeom>
          <a:noFill/>
        </p:spPr>
        <p:txBody>
          <a:bodyPr wrap="none" rtlCol="0">
            <a:spAutoFit/>
          </a:bodyPr>
          <a:lstStyle/>
          <a:p>
            <a:pPr algn="r"/>
            <a:r>
              <a:rPr lang="en-US" sz="2800">
                <a:solidFill>
                  <a:srgbClr val="C0CCD4"/>
                </a:solidFill>
              </a:rPr>
              <a:t>Bossung curve</a:t>
            </a:r>
          </a:p>
        </p:txBody>
      </p:sp>
      <p:pic>
        <p:nvPicPr>
          <p:cNvPr id="15" name="Picture 14" descr="SHARP_white1.png"/>
          <p:cNvPicPr>
            <a:picLocks noChangeAspect="1"/>
          </p:cNvPicPr>
          <p:nvPr/>
        </p:nvPicPr>
        <p:blipFill>
          <a:blip r:embed="rId4">
            <a:alphaModFix amt="50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grpId="0" nodeType="afterEffect">
                                  <p:stCondLst>
                                    <p:cond delay="0"/>
                                  </p:stCondLst>
                                  <p:childTnLst>
                                    <p:animMotion origin="layout" path="M 3.05556E-6 -1.11111E-6 L -0.09115 -0.07338 " pathEditMode="relative" rAng="0" ptsTypes="AA">
                                      <p:cBhvr>
                                        <p:cTn id="6" dur="500" fill="hold"/>
                                        <p:tgtEl>
                                          <p:spTgt spid="39"/>
                                        </p:tgtEl>
                                        <p:attrNameLst>
                                          <p:attrName>ppt_x</p:attrName>
                                          <p:attrName>ppt_y</p:attrName>
                                        </p:attrNameLst>
                                      </p:cBhvr>
                                      <p:rCtr x="-46" y="-37"/>
                                    </p:animMotion>
                                  </p:childTnLst>
                                </p:cTn>
                              </p:par>
                              <p:par>
                                <p:cTn id="7" presetID="10"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fade">
                                      <p:cBhvr>
                                        <p:cTn id="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294D6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navigation time2.png"/>
          <p:cNvPicPr>
            <a:picLocks noChangeAspect="1"/>
          </p:cNvPicPr>
          <p:nvPr/>
        </p:nvPicPr>
        <p:blipFill>
          <a:blip r:embed="rId3"/>
          <a:stretch>
            <a:fillRect/>
          </a:stretch>
        </p:blipFill>
        <p:spPr>
          <a:xfrm>
            <a:off x="76200" y="3505200"/>
            <a:ext cx="7779756" cy="3373930"/>
          </a:xfrm>
          <a:prstGeom prst="rect">
            <a:avLst/>
          </a:prstGeom>
        </p:spPr>
      </p:pic>
      <p:pic>
        <p:nvPicPr>
          <p:cNvPr id="67" name="Picture 66" descr="navigation time1.png"/>
          <p:cNvPicPr>
            <a:picLocks noChangeAspect="1"/>
          </p:cNvPicPr>
          <p:nvPr/>
        </p:nvPicPr>
        <p:blipFill>
          <a:blip r:embed="rId4"/>
          <a:stretch>
            <a:fillRect/>
          </a:stretch>
        </p:blipFill>
        <p:spPr>
          <a:xfrm>
            <a:off x="74412" y="533400"/>
            <a:ext cx="7781544" cy="2985628"/>
          </a:xfrm>
          <a:prstGeom prst="rect">
            <a:avLst/>
          </a:prstGeom>
        </p:spPr>
      </p:pic>
      <p:sp>
        <p:nvSpPr>
          <p:cNvPr id="10" name="TextBox 9"/>
          <p:cNvSpPr txBox="1"/>
          <p:nvPr/>
        </p:nvSpPr>
        <p:spPr>
          <a:xfrm>
            <a:off x="7619227" y="762000"/>
            <a:ext cx="1428596" cy="830997"/>
          </a:xfrm>
          <a:prstGeom prst="rect">
            <a:avLst/>
          </a:prstGeom>
          <a:noFill/>
        </p:spPr>
        <p:txBody>
          <a:bodyPr wrap="none" rtlCol="0">
            <a:spAutoFit/>
          </a:bodyPr>
          <a:lstStyle/>
          <a:p>
            <a:pPr algn="ctr"/>
            <a:r>
              <a:rPr lang="en-US" sz="2400" b="1">
                <a:solidFill>
                  <a:schemeClr val="bg1"/>
                </a:solidFill>
              </a:rPr>
              <a:t>blank</a:t>
            </a:r>
          </a:p>
          <a:p>
            <a:pPr algn="ctr"/>
            <a:r>
              <a:rPr lang="en-US" sz="2400">
                <a:solidFill>
                  <a:schemeClr val="bg1"/>
                </a:solidFill>
              </a:rPr>
              <a:t>w/ marks</a:t>
            </a:r>
          </a:p>
        </p:txBody>
      </p:sp>
      <p:sp>
        <p:nvSpPr>
          <p:cNvPr id="11" name="TextBox 10"/>
          <p:cNvSpPr txBox="1"/>
          <p:nvPr/>
        </p:nvSpPr>
        <p:spPr>
          <a:xfrm>
            <a:off x="7543800" y="3723347"/>
            <a:ext cx="1574102" cy="830997"/>
          </a:xfrm>
          <a:prstGeom prst="rect">
            <a:avLst/>
          </a:prstGeom>
          <a:noFill/>
        </p:spPr>
        <p:txBody>
          <a:bodyPr wrap="square" rtlCol="0">
            <a:spAutoFit/>
          </a:bodyPr>
          <a:lstStyle/>
          <a:p>
            <a:pPr algn="ctr"/>
            <a:r>
              <a:rPr lang="en-US" sz="2400" b="1">
                <a:solidFill>
                  <a:schemeClr val="bg1"/>
                </a:solidFill>
              </a:rPr>
              <a:t>patterned</a:t>
            </a:r>
          </a:p>
          <a:p>
            <a:pPr algn="ctr"/>
            <a:r>
              <a:rPr lang="en-US" sz="2400">
                <a:solidFill>
                  <a:schemeClr val="bg1"/>
                </a:solidFill>
              </a:rPr>
              <a:t>mask</a:t>
            </a:r>
          </a:p>
        </p:txBody>
      </p:sp>
      <p:pic>
        <p:nvPicPr>
          <p:cNvPr id="70" name="Picture 69" descr="Patterned mask icon.png"/>
          <p:cNvPicPr>
            <a:picLocks noChangeAspect="1"/>
          </p:cNvPicPr>
          <p:nvPr/>
        </p:nvPicPr>
        <p:blipFill>
          <a:blip r:embed="rId5"/>
          <a:stretch>
            <a:fillRect/>
          </a:stretch>
        </p:blipFill>
        <p:spPr>
          <a:xfrm>
            <a:off x="7683500" y="4630544"/>
            <a:ext cx="1371600" cy="1255190"/>
          </a:xfrm>
          <a:prstGeom prst="rect">
            <a:avLst/>
          </a:prstGeom>
        </p:spPr>
      </p:pic>
      <p:pic>
        <p:nvPicPr>
          <p:cNvPr id="69" name="Picture 68" descr="blank mask icon.png"/>
          <p:cNvPicPr>
            <a:picLocks noChangeAspect="1"/>
          </p:cNvPicPr>
          <p:nvPr/>
        </p:nvPicPr>
        <p:blipFill>
          <a:blip r:embed="rId6"/>
          <a:stretch>
            <a:fillRect/>
          </a:stretch>
        </p:blipFill>
        <p:spPr>
          <a:xfrm>
            <a:off x="7734300" y="1676399"/>
            <a:ext cx="1371600" cy="1275436"/>
          </a:xfrm>
          <a:prstGeom prst="rect">
            <a:avLst/>
          </a:prstGeom>
        </p:spPr>
      </p:pic>
      <p:sp>
        <p:nvSpPr>
          <p:cNvPr id="7" name="Rectangle 6"/>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38100" y="-13276"/>
            <a:ext cx="8721798" cy="584776"/>
          </a:xfrm>
          <a:prstGeom prst="rect">
            <a:avLst/>
          </a:prstGeom>
          <a:noFill/>
        </p:spPr>
        <p:txBody>
          <a:bodyPr wrap="none" rtlCol="0">
            <a:spAutoFit/>
          </a:bodyPr>
          <a:lstStyle/>
          <a:p>
            <a:r>
              <a:rPr lang="en-US" sz="3200" b="1" dirty="0" smtClean="0">
                <a:solidFill>
                  <a:schemeClr val="bg1"/>
                </a:solidFill>
              </a:rPr>
              <a:t>Point-to-point navigation &amp; alignment times</a:t>
            </a:r>
            <a:endParaRPr lang="en-US" sz="3200" i="1" dirty="0">
              <a:solidFill>
                <a:schemeClr val="bg1"/>
              </a:solidFill>
            </a:endParaRPr>
          </a:p>
        </p:txBody>
      </p:sp>
      <p:pic>
        <p:nvPicPr>
          <p:cNvPr id="15" name="Picture 14" descr="SHARP_white1.png"/>
          <p:cNvPicPr>
            <a:picLocks noChangeAspect="1"/>
          </p:cNvPicPr>
          <p:nvPr/>
        </p:nvPicPr>
        <p:blipFill>
          <a:blip r:embed="rId7">
            <a:alphaModFix amt="50000"/>
          </a:blip>
          <a:stretch>
            <a:fillRect/>
          </a:stretch>
        </p:blipFill>
        <p:spPr>
          <a:xfrm>
            <a:off x="55029" y="6438905"/>
            <a:ext cx="916563" cy="368299"/>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spie2014_background1.png"/>
          <p:cNvPicPr>
            <a:picLocks noChangeAspect="1"/>
          </p:cNvPicPr>
          <p:nvPr/>
        </p:nvPicPr>
        <p:blipFill>
          <a:blip r:embed="rId3"/>
          <a:stretch>
            <a:fillRect/>
          </a:stretch>
        </p:blipFill>
        <p:spPr>
          <a:xfrm>
            <a:off x="0" y="0"/>
            <a:ext cx="9144000" cy="6858000"/>
          </a:xfrm>
          <a:prstGeom prst="rect">
            <a:avLst/>
          </a:prstGeom>
          <a:ln>
            <a:solidFill>
              <a:srgbClr val="000000"/>
            </a:solidFill>
          </a:ln>
        </p:spPr>
      </p:pic>
      <p:sp>
        <p:nvSpPr>
          <p:cNvPr id="6" name="TextBox 5"/>
          <p:cNvSpPr txBox="1"/>
          <p:nvPr/>
        </p:nvSpPr>
        <p:spPr>
          <a:xfrm>
            <a:off x="0" y="1059359"/>
            <a:ext cx="9144000" cy="769441"/>
          </a:xfrm>
          <a:prstGeom prst="rect">
            <a:avLst/>
          </a:prstGeom>
          <a:noFill/>
          <a:effectLst>
            <a:outerShdw blurRad="50800" dist="50800" dir="2700000">
              <a:srgbClr val="000000">
                <a:alpha val="79000"/>
              </a:srgbClr>
            </a:outerShdw>
          </a:effectLst>
        </p:spPr>
        <p:txBody>
          <a:bodyPr wrap="square" rtlCol="0">
            <a:spAutoFit/>
          </a:bodyPr>
          <a:lstStyle/>
          <a:p>
            <a:pPr algn="ctr"/>
            <a:r>
              <a:rPr lang="en-US" sz="4400" b="1" dirty="0" smtClean="0">
                <a:solidFill>
                  <a:srgbClr val="FFFFFF"/>
                </a:solidFill>
              </a:rPr>
              <a:t>New Lenses</a:t>
            </a:r>
          </a:p>
        </p:txBody>
      </p:sp>
      <p:sp>
        <p:nvSpPr>
          <p:cNvPr id="7" name="TextBox 6"/>
          <p:cNvSpPr txBox="1"/>
          <p:nvPr/>
        </p:nvSpPr>
        <p:spPr>
          <a:xfrm>
            <a:off x="533400" y="1981200"/>
            <a:ext cx="8001000" cy="1384995"/>
          </a:xfrm>
          <a:prstGeom prst="rect">
            <a:avLst/>
          </a:prstGeom>
          <a:noFill/>
          <a:effectLst>
            <a:outerShdw blurRad="50800" dist="50800" dir="2700000">
              <a:srgbClr val="000000">
                <a:alpha val="79000"/>
              </a:srgbClr>
            </a:outerShdw>
          </a:effectLst>
        </p:spPr>
        <p:txBody>
          <a:bodyPr wrap="square" rtlCol="0">
            <a:spAutoFit/>
          </a:bodyPr>
          <a:lstStyle/>
          <a:p>
            <a:pPr indent="520700">
              <a:buFont typeface="Wingdings" charset="2"/>
              <a:buChar char="§"/>
              <a:tabLst>
                <a:tab pos="457200" algn="l"/>
              </a:tabLst>
            </a:pPr>
            <a:r>
              <a:rPr lang="en-US" sz="4000" dirty="0" smtClean="0">
                <a:solidFill>
                  <a:srgbClr val="FFFFFF"/>
                </a:solidFill>
              </a:rPr>
              <a:t>Reduced aberrations at high NA</a:t>
            </a:r>
          </a:p>
          <a:p>
            <a:pPr indent="520700">
              <a:buFont typeface="Wingdings" charset="2"/>
              <a:buChar char="§"/>
              <a:tabLst>
                <a:tab pos="457200" algn="l"/>
              </a:tabLst>
            </a:pPr>
            <a:r>
              <a:rPr lang="en-US" sz="4400" dirty="0" smtClean="0">
                <a:solidFill>
                  <a:srgbClr val="FFFFFF"/>
                </a:solidFill>
              </a:rPr>
              <a:t>Lenses for</a:t>
            </a:r>
          </a:p>
        </p:txBody>
      </p:sp>
      <p:sp>
        <p:nvSpPr>
          <p:cNvPr id="9" name="TextBox 8"/>
          <p:cNvSpPr txBox="1"/>
          <p:nvPr/>
        </p:nvSpPr>
        <p:spPr>
          <a:xfrm>
            <a:off x="1041400" y="3276600"/>
            <a:ext cx="7315200" cy="1938992"/>
          </a:xfrm>
          <a:prstGeom prst="rect">
            <a:avLst/>
          </a:prstGeom>
          <a:noFill/>
          <a:effectLst>
            <a:outerShdw blurRad="50800" dist="50800" dir="2700000">
              <a:srgbClr val="000000">
                <a:alpha val="79000"/>
              </a:srgbClr>
            </a:outerShdw>
          </a:effectLst>
        </p:spPr>
        <p:txBody>
          <a:bodyPr wrap="square" rtlCol="0">
            <a:spAutoFit/>
          </a:bodyPr>
          <a:lstStyle/>
          <a:p>
            <a:pPr marL="0" lvl="2" indent="342900">
              <a:buFont typeface="Arial"/>
              <a:buChar char="•"/>
            </a:pPr>
            <a:r>
              <a:rPr lang="en-US" sz="4000" dirty="0" smtClean="0">
                <a:solidFill>
                  <a:srgbClr val="FFFFFF"/>
                </a:solidFill>
              </a:rPr>
              <a:t>enhanced defect sensitivity</a:t>
            </a:r>
          </a:p>
          <a:p>
            <a:pPr marL="0" lvl="2" indent="342900">
              <a:buFont typeface="Arial"/>
              <a:buChar char="•"/>
            </a:pPr>
            <a:r>
              <a:rPr lang="en-US" sz="4000" dirty="0" smtClean="0">
                <a:solidFill>
                  <a:srgbClr val="FFFFFF"/>
                </a:solidFill>
              </a:rPr>
              <a:t>phase detection</a:t>
            </a:r>
          </a:p>
          <a:p>
            <a:pPr indent="342900">
              <a:buFont typeface="Arial"/>
              <a:buChar char="•"/>
            </a:pPr>
            <a:r>
              <a:rPr lang="en-US" sz="4000" dirty="0" smtClean="0">
                <a:solidFill>
                  <a:srgbClr val="FFFFFF"/>
                </a:solidFill>
              </a:rPr>
              <a:t>increased DOF</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HARP zoneplates 20130117-132722-IMG_1760.jpg"/>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6356258" y="0"/>
            <a:ext cx="2787742" cy="1446550"/>
          </a:xfrm>
          <a:prstGeom prst="rect">
            <a:avLst/>
          </a:prstGeom>
          <a:solidFill>
            <a:schemeClr val="tx1">
              <a:lumMod val="95000"/>
              <a:lumOff val="5000"/>
              <a:alpha val="62000"/>
            </a:schemeClr>
          </a:solidFill>
        </p:spPr>
        <p:txBody>
          <a:bodyPr wrap="none" rtlCol="0">
            <a:spAutoFit/>
          </a:bodyPr>
          <a:lstStyle/>
          <a:p>
            <a:pPr algn="r"/>
            <a:r>
              <a:rPr lang="en-US" sz="4400" b="1" dirty="0" smtClean="0">
                <a:solidFill>
                  <a:schemeClr val="bg1"/>
                </a:solidFill>
              </a:rPr>
              <a:t>zoneplate</a:t>
            </a:r>
            <a:br>
              <a:rPr lang="en-US" sz="4400" b="1" dirty="0" smtClean="0">
                <a:solidFill>
                  <a:schemeClr val="bg1"/>
                </a:solidFill>
              </a:rPr>
            </a:br>
            <a:r>
              <a:rPr lang="en-US" sz="4400" b="1" dirty="0" smtClean="0">
                <a:solidFill>
                  <a:schemeClr val="bg1"/>
                </a:solidFill>
              </a:rPr>
              <a:t>lenses</a:t>
            </a:r>
            <a:endParaRPr lang="en-US" sz="4400" b="1" dirty="0">
              <a:solidFill>
                <a:schemeClr val="bg1"/>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20130822-120852-IMG_1386.jpg"/>
          <p:cNvPicPr>
            <a:picLocks noChangeAspect="1"/>
          </p:cNvPicPr>
          <p:nvPr/>
        </p:nvPicPr>
        <p:blipFill>
          <a:blip r:embed="rId3"/>
          <a:stretch>
            <a:fillRect/>
          </a:stretch>
        </p:blipFill>
        <p:spPr>
          <a:xfrm>
            <a:off x="0" y="586740"/>
            <a:ext cx="9144000" cy="6271260"/>
          </a:xfrm>
          <a:prstGeom prst="rect">
            <a:avLst/>
          </a:prstGeom>
        </p:spPr>
      </p:pic>
      <p:sp>
        <p:nvSpPr>
          <p:cNvPr id="46" name="Rectangle 45"/>
          <p:cNvSpPr/>
          <p:nvPr/>
        </p:nvSpPr>
        <p:spPr>
          <a:xfrm>
            <a:off x="0" y="0"/>
            <a:ext cx="9144000" cy="609600"/>
          </a:xfrm>
          <a:prstGeom prst="rect">
            <a:avLst/>
          </a:prstGeom>
          <a:solidFill>
            <a:srgbClr val="1A2F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5080" y="20935"/>
            <a:ext cx="9247487" cy="507831"/>
          </a:xfrm>
          <a:prstGeom prst="rect">
            <a:avLst/>
          </a:prstGeom>
          <a:noFill/>
        </p:spPr>
        <p:txBody>
          <a:bodyPr wrap="none" rtlCol="0">
            <a:spAutoFit/>
          </a:bodyPr>
          <a:lstStyle/>
          <a:p>
            <a:r>
              <a:rPr lang="en-US" sz="2700" b="1" dirty="0" smtClean="0">
                <a:solidFill>
                  <a:schemeClr val="bg1"/>
                </a:solidFill>
              </a:rPr>
              <a:t>SHARP was created by LBNL’s Center for X-Ray Optics</a:t>
            </a:r>
            <a:endParaRPr lang="en-US" sz="2700" b="1" dirty="0">
              <a:solidFill>
                <a:schemeClr val="bg1"/>
              </a:solidFill>
            </a:endParaRPr>
          </a:p>
        </p:txBody>
      </p:sp>
      <p:grpSp>
        <p:nvGrpSpPr>
          <p:cNvPr id="14" name="Group 13"/>
          <p:cNvGrpSpPr/>
          <p:nvPr/>
        </p:nvGrpSpPr>
        <p:grpSpPr>
          <a:xfrm>
            <a:off x="0" y="5219700"/>
            <a:ext cx="1371600" cy="1638300"/>
            <a:chOff x="0" y="5219700"/>
            <a:chExt cx="1371600" cy="1638300"/>
          </a:xfrm>
        </p:grpSpPr>
        <p:sp>
          <p:nvSpPr>
            <p:cNvPr id="11" name="Rectangle 10"/>
            <p:cNvSpPr/>
            <p:nvPr/>
          </p:nvSpPr>
          <p:spPr>
            <a:xfrm>
              <a:off x="0" y="5219700"/>
              <a:ext cx="1371600" cy="16383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XRO-Logo-2010-Red-BonW_2_1600px 2.png"/>
            <p:cNvPicPr>
              <a:picLocks noChangeAspect="1"/>
            </p:cNvPicPr>
            <p:nvPr/>
          </p:nvPicPr>
          <p:blipFill>
            <a:blip r:embed="rId4"/>
            <a:stretch>
              <a:fillRect/>
            </a:stretch>
          </p:blipFill>
          <p:spPr>
            <a:xfrm>
              <a:off x="38100" y="5956300"/>
              <a:ext cx="1280160" cy="357822"/>
            </a:xfrm>
            <a:prstGeom prst="rect">
              <a:avLst/>
            </a:prstGeom>
          </p:spPr>
        </p:pic>
        <p:pic>
          <p:nvPicPr>
            <p:cNvPr id="10" name="Picture 9" descr="SEMATECH_logo_inEazyDraw.png"/>
            <p:cNvPicPr>
              <a:picLocks noChangeAspect="1"/>
            </p:cNvPicPr>
            <p:nvPr/>
          </p:nvPicPr>
          <p:blipFill>
            <a:blip r:embed="rId5"/>
            <a:stretch>
              <a:fillRect/>
            </a:stretch>
          </p:blipFill>
          <p:spPr>
            <a:xfrm>
              <a:off x="38099" y="5274134"/>
              <a:ext cx="1280160" cy="656766"/>
            </a:xfrm>
            <a:prstGeom prst="rect">
              <a:avLst/>
            </a:prstGeom>
          </p:spPr>
        </p:pic>
        <p:pic>
          <p:nvPicPr>
            <p:cNvPr id="12" name="Picture 11" descr="SHARP Logo Black1.png"/>
            <p:cNvPicPr>
              <a:picLocks noChangeAspect="1"/>
            </p:cNvPicPr>
            <p:nvPr/>
          </p:nvPicPr>
          <p:blipFill>
            <a:blip r:embed="rId6"/>
            <a:stretch>
              <a:fillRect/>
            </a:stretch>
          </p:blipFill>
          <p:spPr>
            <a:xfrm>
              <a:off x="38100" y="6321133"/>
              <a:ext cx="1277938" cy="511467"/>
            </a:xfrm>
            <a:prstGeom prst="rect">
              <a:avLst/>
            </a:prstGeom>
          </p:spPr>
        </p:pic>
      </p:grpSp>
      <p:sp>
        <p:nvSpPr>
          <p:cNvPr id="13" name="TextBox 12"/>
          <p:cNvSpPr txBox="1"/>
          <p:nvPr/>
        </p:nvSpPr>
        <p:spPr>
          <a:xfrm>
            <a:off x="800100" y="4038600"/>
            <a:ext cx="7516526" cy="1015663"/>
          </a:xfrm>
          <a:prstGeom prst="rect">
            <a:avLst/>
          </a:prstGeom>
          <a:solidFill>
            <a:srgbClr val="15242E">
              <a:alpha val="59000"/>
            </a:srgbClr>
          </a:solidFill>
          <a:effectLst/>
        </p:spPr>
        <p:txBody>
          <a:bodyPr wrap="none" rtlCol="0">
            <a:spAutoFit/>
          </a:bodyPr>
          <a:lstStyle/>
          <a:p>
            <a:r>
              <a:rPr lang="en-US" sz="6000" b="1">
                <a:solidFill>
                  <a:schemeClr val="bg1"/>
                </a:solidFill>
                <a:effectLst>
                  <a:outerShdw blurRad="50800" dist="38100" dir="2700000">
                    <a:srgbClr val="000000">
                      <a:alpha val="43000"/>
                    </a:srgbClr>
                  </a:outerShdw>
                </a:effectLst>
              </a:rPr>
              <a:t>Come Work With Us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4" name="Rectangle 13"/>
          <p:cNvSpPr/>
          <p:nvPr/>
        </p:nvSpPr>
        <p:spPr>
          <a:xfrm>
            <a:off x="228600" y="0"/>
            <a:ext cx="8686800" cy="6705600"/>
          </a:xfrm>
          <a:prstGeom prst="rect">
            <a:avLst/>
          </a:prstGeom>
          <a:solidFill>
            <a:srgbClr val="1A2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304800" y="-127000"/>
            <a:ext cx="9753600" cy="7366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8" name="Rectangle 7"/>
          <p:cNvSpPr/>
          <p:nvPr/>
        </p:nvSpPr>
        <p:spPr bwMode="auto">
          <a:xfrm>
            <a:off x="0" y="5990491"/>
            <a:ext cx="9144000" cy="61976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200" dirty="0" smtClean="0">
                <a:solidFill>
                  <a:srgbClr val="849893"/>
                </a:solidFill>
                <a:latin typeface="Arial"/>
                <a:cs typeface="Arial"/>
              </a:rPr>
              <a:t>This work was funded by SEMATECH under Agreement No. LB08005006, and is performed</a:t>
            </a:r>
            <a:br>
              <a:rPr lang="en-US" sz="1200" dirty="0" smtClean="0">
                <a:solidFill>
                  <a:srgbClr val="849893"/>
                </a:solidFill>
                <a:latin typeface="Arial"/>
                <a:cs typeface="Arial"/>
              </a:rPr>
            </a:br>
            <a:r>
              <a:rPr lang="en-US" sz="1200" dirty="0" smtClean="0">
                <a:solidFill>
                  <a:srgbClr val="849893"/>
                </a:solidFill>
                <a:latin typeface="Arial"/>
                <a:cs typeface="Arial"/>
              </a:rPr>
              <a:t>under the auspices of the U.S. Department of Energy by the University of California Lawrence Berkeley</a:t>
            </a:r>
            <a:br>
              <a:rPr lang="en-US" sz="1200" dirty="0" smtClean="0">
                <a:solidFill>
                  <a:srgbClr val="849893"/>
                </a:solidFill>
                <a:latin typeface="Arial"/>
                <a:cs typeface="Arial"/>
              </a:rPr>
            </a:br>
            <a:r>
              <a:rPr lang="en-US" sz="1200" dirty="0" smtClean="0">
                <a:solidFill>
                  <a:srgbClr val="849893"/>
                </a:solidFill>
                <a:latin typeface="Arial"/>
                <a:cs typeface="Arial"/>
              </a:rPr>
              <a:t>National Laboratory under management and operating contract DE-AC02- 05CH11231. </a:t>
            </a:r>
          </a:p>
        </p:txBody>
      </p:sp>
      <p:sp>
        <p:nvSpPr>
          <p:cNvPr id="9" name="Rectangle 8"/>
          <p:cNvSpPr/>
          <p:nvPr/>
        </p:nvSpPr>
        <p:spPr bwMode="auto">
          <a:xfrm>
            <a:off x="0" y="-10160"/>
            <a:ext cx="9144000"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u="none" strike="noStrike" cap="none" normalizeH="0" baseline="0" dirty="0" smtClean="0">
                <a:ln>
                  <a:noFill/>
                </a:ln>
                <a:solidFill>
                  <a:schemeClr val="bg1"/>
                </a:solidFill>
                <a:effectLst>
                  <a:outerShdw blurRad="241300" dir="2700000">
                    <a:schemeClr val="tx1"/>
                  </a:outerShdw>
                </a:effectLst>
                <a:latin typeface="Arial"/>
                <a:ea typeface="ＭＳ Ｐゴシック" charset="-128"/>
                <a:cs typeface="Arial"/>
              </a:rPr>
              <a:t>ACKNOWLEDGMENTS</a:t>
            </a:r>
            <a:endParaRPr kumimoji="0" lang="en-US" sz="2800" b="1" u="none" strike="noStrike" cap="none" normalizeH="0" baseline="0" dirty="0" smtClean="0">
              <a:ln>
                <a:noFill/>
              </a:ln>
              <a:solidFill>
                <a:schemeClr val="bg1"/>
              </a:solidFill>
              <a:effectLst>
                <a:outerShdw blurRad="241300" dir="2700000">
                  <a:schemeClr val="tx1"/>
                </a:outerShdw>
              </a:effectLst>
              <a:latin typeface="Arial"/>
              <a:ea typeface="ＭＳ Ｐゴシック" charset="-128"/>
              <a:cs typeface="Arial"/>
            </a:endParaRPr>
          </a:p>
          <a:p>
            <a:pPr algn="ctr"/>
            <a:endParaRPr lang="en-US" sz="2400" b="1" dirty="0" smtClean="0">
              <a:solidFill>
                <a:schemeClr val="bg1"/>
              </a:solidFill>
              <a:effectLst>
                <a:outerShdw blurRad="241300" dir="2700000">
                  <a:schemeClr val="tx1"/>
                </a:outerShdw>
              </a:effectLst>
              <a:latin typeface="Arial"/>
              <a:cs typeface="Arial"/>
            </a:endParaRPr>
          </a:p>
          <a:p>
            <a:pPr algn="ctr"/>
            <a:endParaRPr lang="en-US" sz="2400" b="1" dirty="0" smtClean="0">
              <a:solidFill>
                <a:schemeClr val="bg1"/>
              </a:solidFill>
              <a:effectLst>
                <a:outerShdw blurRad="241300" dir="2700000">
                  <a:schemeClr val="tx1"/>
                </a:outerShdw>
              </a:effectLst>
              <a:latin typeface="Arial"/>
              <a:cs typeface="Arial"/>
            </a:endParaRPr>
          </a:p>
          <a:p>
            <a:pPr algn="ctr"/>
            <a:endParaRPr lang="en-US" sz="1600" dirty="0" smtClean="0">
              <a:solidFill>
                <a:schemeClr val="bg1"/>
              </a:solidFill>
              <a:latin typeface="Arial"/>
              <a:cs typeface="Arial"/>
            </a:endParaRPr>
          </a:p>
        </p:txBody>
      </p:sp>
      <p:graphicFrame>
        <p:nvGraphicFramePr>
          <p:cNvPr id="10" name="Table 9"/>
          <p:cNvGraphicFramePr>
            <a:graphicFrameLocks noGrp="1"/>
          </p:cNvGraphicFramePr>
          <p:nvPr/>
        </p:nvGraphicFramePr>
        <p:xfrm>
          <a:off x="533400" y="609600"/>
          <a:ext cx="8153400" cy="1188720"/>
        </p:xfrm>
        <a:graphic>
          <a:graphicData uri="http://schemas.openxmlformats.org/drawingml/2006/table">
            <a:tbl>
              <a:tblPr firstRow="1" bandRow="1">
                <a:tableStyleId>{2D5ABB26-0587-4C30-8999-92F81FD0307C}</a:tableStyleId>
              </a:tblPr>
              <a:tblGrid>
                <a:gridCol w="2133600"/>
                <a:gridCol w="6019800"/>
              </a:tblGrid>
              <a:tr h="1116419">
                <a:tc>
                  <a:txBody>
                    <a:bodyPr/>
                    <a:lstStyle/>
                    <a:p>
                      <a:pPr algn="r">
                        <a:spcAft>
                          <a:spcPts val="1200"/>
                        </a:spcAft>
                      </a:pPr>
                      <a:r>
                        <a:rPr lang="en-US" sz="2200" b="0" dirty="0" smtClean="0">
                          <a:solidFill>
                            <a:srgbClr val="92ACD0"/>
                          </a:solidFill>
                          <a:latin typeface="Arial"/>
                          <a:cs typeface="Arial"/>
                        </a:rPr>
                        <a:t>SEMATECH:</a:t>
                      </a:r>
                      <a:endParaRPr lang="en-US" sz="2200" b="0" dirty="0">
                        <a:solidFill>
                          <a:srgbClr val="92ACD0"/>
                        </a:solidFill>
                        <a:latin typeface="Arial"/>
                        <a:cs typeface="Arial"/>
                      </a:endParaRPr>
                    </a:p>
                  </a:txBody>
                  <a:tcPr marL="182880"/>
                </a:tc>
                <a:tc>
                  <a:txBody>
                    <a:bodyPr/>
                    <a:lstStyle/>
                    <a:p>
                      <a:pPr>
                        <a:spcAft>
                          <a:spcPts val="1200"/>
                        </a:spcAft>
                      </a:pPr>
                      <a:r>
                        <a:rPr lang="en-US" sz="2400" b="1" dirty="0" smtClean="0">
                          <a:solidFill>
                            <a:srgbClr val="ECC730"/>
                          </a:solidFill>
                          <a:effectLst>
                            <a:outerShdw blurRad="241300" dir="2700000">
                              <a:schemeClr val="tx1"/>
                            </a:outerShdw>
                          </a:effectLst>
                          <a:latin typeface="Arial"/>
                          <a:cs typeface="Arial"/>
                        </a:rPr>
                        <a:t>Kevin Cummings, Stefan </a:t>
                      </a:r>
                      <a:r>
                        <a:rPr lang="en-US" sz="2400" b="1" dirty="0" err="1" smtClean="0">
                          <a:solidFill>
                            <a:srgbClr val="ECC730"/>
                          </a:solidFill>
                          <a:effectLst>
                            <a:outerShdw blurRad="241300" dir="2700000">
                              <a:schemeClr val="tx1"/>
                            </a:outerShdw>
                          </a:effectLst>
                          <a:latin typeface="Arial"/>
                          <a:cs typeface="Arial"/>
                        </a:rPr>
                        <a:t>Wurm</a:t>
                      </a:r>
                      <a:r>
                        <a:rPr lang="en-US" sz="2400" b="1" dirty="0" smtClean="0">
                          <a:solidFill>
                            <a:srgbClr val="ECC730"/>
                          </a:solidFill>
                          <a:effectLst>
                            <a:outerShdw blurRad="241300" dir="2700000">
                              <a:schemeClr val="tx1"/>
                            </a:outerShdw>
                          </a:effectLst>
                          <a:latin typeface="Arial"/>
                          <a:cs typeface="Arial"/>
                        </a:rPr>
                        <a:t>,</a:t>
                      </a:r>
                      <a:r>
                        <a:rPr lang="en-US" sz="2400" b="1" baseline="0" dirty="0" smtClean="0">
                          <a:solidFill>
                            <a:srgbClr val="ECC730"/>
                          </a:solidFill>
                          <a:effectLst>
                            <a:outerShdw blurRad="241300" dir="2700000">
                              <a:schemeClr val="tx1"/>
                            </a:outerShdw>
                          </a:effectLst>
                          <a:latin typeface="Arial"/>
                          <a:cs typeface="Arial"/>
                        </a:rPr>
                        <a:t/>
                      </a:r>
                      <a:br>
                        <a:rPr lang="en-US" sz="2400" b="1" baseline="0" dirty="0" smtClean="0">
                          <a:solidFill>
                            <a:srgbClr val="ECC730"/>
                          </a:solidFill>
                          <a:effectLst>
                            <a:outerShdw blurRad="241300" dir="2700000">
                              <a:schemeClr val="tx1"/>
                            </a:outerShdw>
                          </a:effectLst>
                          <a:latin typeface="Arial"/>
                          <a:cs typeface="Arial"/>
                        </a:rPr>
                      </a:br>
                      <a:r>
                        <a:rPr lang="en-US" sz="2400" b="1" dirty="0" smtClean="0">
                          <a:solidFill>
                            <a:srgbClr val="ECC730"/>
                          </a:solidFill>
                          <a:effectLst>
                            <a:outerShdw blurRad="241300" dir="2700000">
                              <a:schemeClr val="tx1"/>
                            </a:outerShdw>
                          </a:effectLst>
                          <a:latin typeface="Arial"/>
                          <a:cs typeface="Arial"/>
                        </a:rPr>
                        <a:t>C.C. Lin, Andy Ma,</a:t>
                      </a:r>
                      <a:r>
                        <a:rPr lang="en-US" sz="2400" b="1" baseline="0" dirty="0" smtClean="0">
                          <a:solidFill>
                            <a:srgbClr val="ECC730"/>
                          </a:solidFill>
                          <a:effectLst>
                            <a:outerShdw blurRad="241300" dir="2700000">
                              <a:schemeClr val="tx1"/>
                            </a:outerShdw>
                          </a:effectLst>
                          <a:latin typeface="Arial"/>
                          <a:cs typeface="Arial"/>
                        </a:rPr>
                        <a:t> </a:t>
                      </a:r>
                      <a:r>
                        <a:rPr lang="en-US" sz="2400" b="1" dirty="0" smtClean="0">
                          <a:solidFill>
                            <a:srgbClr val="ECC730"/>
                          </a:solidFill>
                          <a:effectLst>
                            <a:outerShdw blurRad="241300" dir="2700000">
                              <a:schemeClr val="tx1"/>
                            </a:outerShdw>
                          </a:effectLst>
                          <a:latin typeface="Arial"/>
                          <a:cs typeface="Arial"/>
                        </a:rPr>
                        <a:t>Frank Goodwin,</a:t>
                      </a:r>
                      <a:r>
                        <a:rPr lang="en-US" sz="2400" b="1" baseline="0" dirty="0" smtClean="0">
                          <a:solidFill>
                            <a:srgbClr val="ECC730"/>
                          </a:solidFill>
                          <a:effectLst>
                            <a:outerShdw blurRad="241300" dir="2700000">
                              <a:schemeClr val="tx1"/>
                            </a:outerShdw>
                          </a:effectLst>
                          <a:latin typeface="Arial"/>
                          <a:cs typeface="Arial"/>
                        </a:rPr>
                        <a:t/>
                      </a:r>
                      <a:br>
                        <a:rPr lang="en-US" sz="2400" b="1" baseline="0" dirty="0" smtClean="0">
                          <a:solidFill>
                            <a:srgbClr val="ECC730"/>
                          </a:solidFill>
                          <a:effectLst>
                            <a:outerShdw blurRad="241300" dir="2700000">
                              <a:schemeClr val="tx1"/>
                            </a:outerShdw>
                          </a:effectLst>
                          <a:latin typeface="Arial"/>
                          <a:cs typeface="Arial"/>
                        </a:rPr>
                      </a:br>
                      <a:r>
                        <a:rPr lang="en-US" sz="2400" b="1" dirty="0" smtClean="0">
                          <a:solidFill>
                            <a:srgbClr val="ECC730"/>
                          </a:solidFill>
                          <a:effectLst>
                            <a:outerShdw blurRad="241300" dir="2700000">
                              <a:schemeClr val="tx1"/>
                            </a:outerShdw>
                          </a:effectLst>
                          <a:latin typeface="Arial"/>
                          <a:cs typeface="Arial"/>
                        </a:rPr>
                        <a:t>Harry </a:t>
                      </a:r>
                      <a:r>
                        <a:rPr kumimoji="0" lang="en-US" sz="2400" b="1" u="none" strike="noStrike" cap="none" normalizeH="0" baseline="0" dirty="0" smtClean="0">
                          <a:ln>
                            <a:noFill/>
                          </a:ln>
                          <a:solidFill>
                            <a:srgbClr val="ECC730"/>
                          </a:solidFill>
                          <a:effectLst>
                            <a:outerShdw blurRad="241300" dir="2700000">
                              <a:schemeClr val="tx1"/>
                            </a:outerShdw>
                          </a:effectLst>
                          <a:latin typeface="Arial"/>
                          <a:ea typeface="ＭＳ Ｐゴシック" charset="-128"/>
                          <a:cs typeface="Arial"/>
                        </a:rPr>
                        <a:t>Kwon</a:t>
                      </a:r>
                      <a:r>
                        <a:rPr lang="en-US" sz="2400" b="1" dirty="0" smtClean="0">
                          <a:solidFill>
                            <a:srgbClr val="ECC730"/>
                          </a:solidFill>
                          <a:effectLst>
                            <a:outerShdw blurRad="241300" dir="2700000">
                              <a:schemeClr val="tx1"/>
                            </a:outerShdw>
                          </a:effectLst>
                          <a:latin typeface="Arial"/>
                          <a:cs typeface="Arial"/>
                        </a:rPr>
                        <a:t>,</a:t>
                      </a:r>
                      <a:r>
                        <a:rPr lang="en-US" sz="2400" b="1" baseline="0" dirty="0" smtClean="0">
                          <a:solidFill>
                            <a:srgbClr val="ECC730"/>
                          </a:solidFill>
                          <a:effectLst>
                            <a:outerShdw blurRad="241300" dir="2700000">
                              <a:schemeClr val="tx1"/>
                            </a:outerShdw>
                          </a:effectLst>
                          <a:latin typeface="Arial"/>
                          <a:cs typeface="Arial"/>
                        </a:rPr>
                        <a:t> </a:t>
                      </a:r>
                      <a:r>
                        <a:rPr kumimoji="0" lang="en-US" sz="2400" b="1" u="none" strike="noStrike" cap="none" normalizeH="0" baseline="0" dirty="0" smtClean="0">
                          <a:ln>
                            <a:noFill/>
                          </a:ln>
                          <a:solidFill>
                            <a:srgbClr val="ECC730"/>
                          </a:solidFill>
                          <a:effectLst>
                            <a:outerShdw blurRad="241300" dir="2700000">
                              <a:schemeClr val="tx1"/>
                            </a:outerShdw>
                          </a:effectLst>
                          <a:latin typeface="Arial"/>
                          <a:ea typeface="ＭＳ Ｐゴシック" charset="-128"/>
                          <a:cs typeface="Arial"/>
                        </a:rPr>
                        <a:t>Bryan Rice</a:t>
                      </a:r>
                      <a:r>
                        <a:rPr kumimoji="0" lang="en-US" sz="2400" b="1" u="none" strike="noStrike" cap="none" normalizeH="0" baseline="0" dirty="0" smtClean="0">
                          <a:ln>
                            <a:noFill/>
                          </a:ln>
                          <a:solidFill>
                            <a:srgbClr val="ECC730"/>
                          </a:solidFill>
                          <a:effectLst>
                            <a:outerShdw blurRad="241300" dir="2700000">
                              <a:schemeClr val="tx1"/>
                            </a:outerShdw>
                          </a:effectLst>
                          <a:latin typeface="Arial"/>
                          <a:ea typeface="+mn-ea"/>
                          <a:cs typeface="Arial"/>
                        </a:rPr>
                        <a:t>, </a:t>
                      </a:r>
                      <a:r>
                        <a:rPr lang="en-US" sz="2400" b="1" baseline="0" dirty="0" smtClean="0">
                          <a:solidFill>
                            <a:srgbClr val="ECC730"/>
                          </a:solidFill>
                          <a:effectLst>
                            <a:outerShdw blurRad="241300" dir="2700000">
                              <a:schemeClr val="tx1"/>
                            </a:outerShdw>
                          </a:effectLst>
                          <a:latin typeface="Arial"/>
                          <a:cs typeface="Arial"/>
                        </a:rPr>
                        <a:t>(</a:t>
                      </a:r>
                      <a:r>
                        <a:rPr kumimoji="0" lang="en-US" sz="2400" b="1" u="none" strike="noStrike" cap="none" normalizeH="0" baseline="0" dirty="0" smtClean="0">
                          <a:ln>
                            <a:noFill/>
                          </a:ln>
                          <a:solidFill>
                            <a:srgbClr val="ECC730"/>
                          </a:solidFill>
                          <a:effectLst>
                            <a:outerShdw blurRad="241300" dir="2700000">
                              <a:schemeClr val="tx1"/>
                            </a:outerShdw>
                          </a:effectLst>
                          <a:latin typeface="Arial"/>
                          <a:ea typeface="ＭＳ Ｐゴシック" charset="-128"/>
                          <a:cs typeface="Arial"/>
                        </a:rPr>
                        <a:t>David Chan)</a:t>
                      </a:r>
                      <a:endParaRPr lang="en-US" sz="2400" dirty="0">
                        <a:solidFill>
                          <a:srgbClr val="ECC730"/>
                        </a:solidFill>
                        <a:latin typeface="Arial"/>
                        <a:cs typeface="Arial"/>
                      </a:endParaRPr>
                    </a:p>
                  </a:txBody>
                  <a:tcPr marL="182880"/>
                </a:tc>
              </a:tr>
            </a:tbl>
          </a:graphicData>
        </a:graphic>
      </p:graphicFrame>
      <p:sp>
        <p:nvSpPr>
          <p:cNvPr id="11" name="Rectangle 10"/>
          <p:cNvSpPr/>
          <p:nvPr/>
        </p:nvSpPr>
        <p:spPr>
          <a:xfrm>
            <a:off x="-152400" y="5105400"/>
            <a:ext cx="9448800" cy="858520"/>
          </a:xfrm>
          <a:prstGeom prst="rect">
            <a:avLst/>
          </a:prstGeom>
          <a:gradFill flip="none" rotWithShape="1">
            <a:gsLst>
              <a:gs pos="0">
                <a:srgbClr val="1A2E3E"/>
              </a:gs>
              <a:gs pos="100000">
                <a:srgbClr val="1A2E3E"/>
              </a:gs>
              <a:gs pos="50000">
                <a:srgbClr val="040000"/>
              </a:gs>
              <a:gs pos="76000">
                <a:schemeClr val="tx1"/>
              </a:gs>
              <a:gs pos="26000">
                <a:schemeClr val="tx1"/>
              </a:gs>
            </a:gsLst>
            <a:lin ang="0" scaled="1"/>
            <a:tileRect/>
          </a:gradFill>
          <a:effectLst>
            <a:outerShdw blurRad="101600" dist="63500" dir="5400000" rotWithShape="0">
              <a:schemeClr val="tx1">
                <a:alpha val="6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7"/>
          <p:cNvSpPr>
            <a:spLocks noChangeArrowheads="1"/>
          </p:cNvSpPr>
          <p:nvPr/>
        </p:nvSpPr>
        <p:spPr bwMode="auto">
          <a:xfrm>
            <a:off x="381000" y="5204460"/>
            <a:ext cx="8382000" cy="646331"/>
          </a:xfrm>
          <a:prstGeom prst="rect">
            <a:avLst/>
          </a:prstGeom>
          <a:noFill/>
          <a:ln w="9525">
            <a:noFill/>
            <a:miter lim="800000"/>
            <a:headEnd/>
            <a:tailEnd/>
          </a:ln>
          <a:effectLst/>
        </p:spPr>
        <p:txBody>
          <a:bodyPr>
            <a:prstTxWarp prst="textNoShape">
              <a:avLst/>
            </a:prstTxWarp>
            <a:spAutoFit/>
          </a:bodyPr>
          <a:lstStyle/>
          <a:p>
            <a:pPr algn="ctr">
              <a:spcAft>
                <a:spcPts val="600"/>
              </a:spcAft>
            </a:pPr>
            <a:r>
              <a:rPr lang="en-US" sz="3600" b="1" dirty="0">
                <a:solidFill>
                  <a:srgbClr val="657FAE"/>
                </a:solidFill>
              </a:rPr>
              <a:t>info:  </a:t>
            </a:r>
            <a:r>
              <a:rPr lang="en-US" sz="3600" b="1" dirty="0">
                <a:solidFill>
                  <a:srgbClr val="FFFFFF"/>
                </a:solidFill>
              </a:rPr>
              <a:t>sharp.lbl.gov</a:t>
            </a:r>
            <a:endParaRPr lang="en-US" sz="2400" baseline="30000" dirty="0">
              <a:solidFill>
                <a:srgbClr val="FFFFFF"/>
              </a:solidFill>
            </a:endParaRPr>
          </a:p>
        </p:txBody>
      </p:sp>
      <p:sp>
        <p:nvSpPr>
          <p:cNvPr id="13" name="Rectangle 12"/>
          <p:cNvSpPr/>
          <p:nvPr/>
        </p:nvSpPr>
        <p:spPr>
          <a:xfrm>
            <a:off x="-304800" y="2893060"/>
            <a:ext cx="9753600" cy="7366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15" name="Rectangle 14"/>
          <p:cNvSpPr/>
          <p:nvPr/>
        </p:nvSpPr>
        <p:spPr bwMode="auto">
          <a:xfrm>
            <a:off x="0" y="2946400"/>
            <a:ext cx="9144000" cy="762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u="none" strike="noStrike" cap="none" normalizeH="0" baseline="0" dirty="0" smtClean="0">
                <a:ln>
                  <a:noFill/>
                </a:ln>
                <a:solidFill>
                  <a:schemeClr val="bg1"/>
                </a:solidFill>
                <a:effectLst>
                  <a:outerShdw blurRad="241300" dir="2700000">
                    <a:schemeClr val="tx1"/>
                  </a:outerShdw>
                </a:effectLst>
                <a:latin typeface="Arial"/>
                <a:ea typeface="ＭＳ Ｐゴシック" charset="-128"/>
                <a:cs typeface="Arial"/>
              </a:rPr>
              <a:t>SEE ALSO</a:t>
            </a:r>
            <a:endParaRPr kumimoji="0" lang="en-US" sz="2800" b="1" u="none" strike="noStrike" cap="none" normalizeH="0" baseline="0" dirty="0" smtClean="0">
              <a:ln>
                <a:noFill/>
              </a:ln>
              <a:solidFill>
                <a:schemeClr val="bg1"/>
              </a:solidFill>
              <a:effectLst>
                <a:outerShdw blurRad="241300" dir="2700000">
                  <a:schemeClr val="tx1"/>
                </a:outerShdw>
              </a:effectLst>
              <a:latin typeface="Arial"/>
              <a:ea typeface="ＭＳ Ｐゴシック" charset="-128"/>
              <a:cs typeface="Arial"/>
            </a:endParaRPr>
          </a:p>
          <a:p>
            <a:pPr algn="ctr"/>
            <a:endParaRPr lang="en-US" sz="2400" b="1" dirty="0" smtClean="0">
              <a:solidFill>
                <a:schemeClr val="bg1"/>
              </a:solidFill>
              <a:effectLst>
                <a:outerShdw blurRad="241300" dir="2700000">
                  <a:schemeClr val="tx1"/>
                </a:outerShdw>
              </a:effectLst>
              <a:latin typeface="Arial"/>
              <a:cs typeface="Arial"/>
            </a:endParaRPr>
          </a:p>
          <a:p>
            <a:pPr algn="ctr"/>
            <a:endParaRPr lang="en-US" sz="2400" b="1" dirty="0" smtClean="0">
              <a:solidFill>
                <a:schemeClr val="bg1"/>
              </a:solidFill>
              <a:effectLst>
                <a:outerShdw blurRad="241300" dir="2700000">
                  <a:schemeClr val="tx1"/>
                </a:outerShdw>
              </a:effectLst>
              <a:latin typeface="Arial"/>
              <a:cs typeface="Arial"/>
            </a:endParaRPr>
          </a:p>
          <a:p>
            <a:pPr algn="ctr"/>
            <a:endParaRPr lang="en-US" sz="1600" dirty="0" smtClean="0">
              <a:solidFill>
                <a:schemeClr val="bg1"/>
              </a:solidFill>
              <a:latin typeface="Arial"/>
              <a:cs typeface="Arial"/>
            </a:endParaRPr>
          </a:p>
        </p:txBody>
      </p:sp>
      <p:sp>
        <p:nvSpPr>
          <p:cNvPr id="16" name="Rectangle 15"/>
          <p:cNvSpPr/>
          <p:nvPr/>
        </p:nvSpPr>
        <p:spPr>
          <a:xfrm>
            <a:off x="2019300" y="3733800"/>
            <a:ext cx="5829300" cy="1261884"/>
          </a:xfrm>
          <a:prstGeom prst="rect">
            <a:avLst/>
          </a:prstGeom>
        </p:spPr>
        <p:txBody>
          <a:bodyPr wrap="square">
            <a:spAutoFit/>
          </a:bodyPr>
          <a:lstStyle/>
          <a:p>
            <a:pPr>
              <a:spcAft>
                <a:spcPts val="600"/>
              </a:spcAft>
            </a:pPr>
            <a:r>
              <a:rPr lang="en-US" sz="2200">
                <a:solidFill>
                  <a:srgbClr val="92ACD0"/>
                </a:solidFill>
                <a:effectLst>
                  <a:outerShdw blurRad="50800" dist="38100" dir="2700000">
                    <a:srgbClr val="000000">
                      <a:alpha val="43000"/>
                    </a:srgbClr>
                  </a:outerShdw>
                </a:effectLst>
              </a:rPr>
              <a:t>• Goldberg, </a:t>
            </a:r>
            <a:r>
              <a:rPr lang="en-US" sz="2200" i="1">
                <a:solidFill>
                  <a:srgbClr val="92ACD0"/>
                </a:solidFill>
                <a:effectLst>
                  <a:outerShdw blurRad="50800" dist="38100" dir="2700000">
                    <a:srgbClr val="000000">
                      <a:alpha val="43000"/>
                    </a:srgbClr>
                  </a:outerShdw>
                </a:effectLst>
              </a:rPr>
              <a:t>et al.,</a:t>
            </a:r>
            <a:r>
              <a:rPr lang="en-US" sz="2200">
                <a:solidFill>
                  <a:srgbClr val="92ACD0"/>
                </a:solidFill>
                <a:effectLst>
                  <a:outerShdw blurRad="50800" dist="38100" dir="2700000">
                    <a:srgbClr val="000000">
                      <a:alpha val="43000"/>
                    </a:srgbClr>
                  </a:outerShdw>
                </a:effectLst>
              </a:rPr>
              <a:t> SPIE </a:t>
            </a:r>
            <a:r>
              <a:rPr lang="en-US" sz="2200" b="1" smtClean="0">
                <a:solidFill>
                  <a:srgbClr val="92ACD0"/>
                </a:solidFill>
                <a:effectLst>
                  <a:outerShdw blurRad="50800" dist="38100" dir="2700000">
                    <a:srgbClr val="000000">
                      <a:alpha val="43000"/>
                    </a:srgbClr>
                  </a:outerShdw>
                </a:effectLst>
              </a:rPr>
              <a:t>867919</a:t>
            </a:r>
            <a:r>
              <a:rPr lang="en-US" sz="2200" smtClean="0">
                <a:solidFill>
                  <a:srgbClr val="92ACD0"/>
                </a:solidFill>
                <a:effectLst>
                  <a:outerShdw blurRad="50800" dist="38100" dir="2700000">
                    <a:srgbClr val="000000">
                      <a:alpha val="43000"/>
                    </a:srgbClr>
                  </a:outerShdw>
                </a:effectLst>
              </a:rPr>
              <a:t> (2013)</a:t>
            </a:r>
          </a:p>
          <a:p>
            <a:pPr>
              <a:spcAft>
                <a:spcPts val="600"/>
              </a:spcAft>
            </a:pPr>
            <a:r>
              <a:rPr lang="en-US" sz="2200">
                <a:solidFill>
                  <a:srgbClr val="92ACD0"/>
                </a:solidFill>
                <a:effectLst>
                  <a:outerShdw blurRad="50800" dist="38100" dir="2700000">
                    <a:srgbClr val="000000">
                      <a:alpha val="43000"/>
                    </a:srgbClr>
                  </a:outerShdw>
                </a:effectLst>
              </a:rPr>
              <a:t>• Goldberg, </a:t>
            </a:r>
            <a:r>
              <a:rPr lang="en-US" sz="2200" i="1">
                <a:solidFill>
                  <a:srgbClr val="92ACD0"/>
                </a:solidFill>
                <a:effectLst>
                  <a:outerShdw blurRad="50800" dist="38100" dir="2700000">
                    <a:srgbClr val="000000">
                      <a:alpha val="43000"/>
                    </a:srgbClr>
                  </a:outerShdw>
                </a:effectLst>
              </a:rPr>
              <a:t>et al.,</a:t>
            </a:r>
            <a:r>
              <a:rPr lang="en-US" sz="2200">
                <a:solidFill>
                  <a:srgbClr val="92ACD0"/>
                </a:solidFill>
                <a:effectLst>
                  <a:outerShdw blurRad="50800" dist="38100" dir="2700000">
                    <a:srgbClr val="000000">
                      <a:alpha val="43000"/>
                    </a:srgbClr>
                  </a:outerShdw>
                </a:effectLst>
              </a:rPr>
              <a:t> SPIE </a:t>
            </a:r>
            <a:r>
              <a:rPr lang="en-US" sz="2200" b="1">
                <a:solidFill>
                  <a:srgbClr val="92ACD0"/>
                </a:solidFill>
                <a:effectLst>
                  <a:outerShdw blurRad="50800" dist="38100" dir="2700000">
                    <a:srgbClr val="000000">
                      <a:alpha val="43000"/>
                    </a:srgbClr>
                  </a:outerShdw>
                </a:effectLst>
              </a:rPr>
              <a:t>88800T9</a:t>
            </a:r>
            <a:r>
              <a:rPr lang="en-US" sz="2200">
                <a:solidFill>
                  <a:srgbClr val="92ACD0"/>
                </a:solidFill>
                <a:effectLst>
                  <a:outerShdw blurRad="50800" dist="38100" dir="2700000">
                    <a:srgbClr val="000000">
                      <a:alpha val="43000"/>
                    </a:srgbClr>
                  </a:outerShdw>
                </a:effectLst>
              </a:rPr>
              <a:t> (2013)</a:t>
            </a:r>
          </a:p>
          <a:p>
            <a:pPr>
              <a:spcAft>
                <a:spcPts val="600"/>
              </a:spcAft>
            </a:pPr>
            <a:r>
              <a:rPr lang="en-US" sz="2200">
                <a:solidFill>
                  <a:srgbClr val="92ACD0"/>
                </a:solidFill>
                <a:effectLst>
                  <a:outerShdw blurRad="50800" dist="38100" dir="2700000">
                    <a:srgbClr val="000000">
                      <a:alpha val="43000"/>
                    </a:srgbClr>
                  </a:outerShdw>
                </a:effectLst>
              </a:rPr>
              <a:t>• Mochi, </a:t>
            </a:r>
            <a:r>
              <a:rPr lang="en-US" sz="2200" i="1">
                <a:solidFill>
                  <a:srgbClr val="92ACD0"/>
                </a:solidFill>
                <a:effectLst>
                  <a:outerShdw blurRad="50800" dist="38100" dir="2700000">
                    <a:srgbClr val="000000">
                      <a:alpha val="43000"/>
                    </a:srgbClr>
                  </a:outerShdw>
                </a:effectLst>
              </a:rPr>
              <a:t>et al.,</a:t>
            </a:r>
            <a:r>
              <a:rPr lang="en-US" sz="2200">
                <a:solidFill>
                  <a:srgbClr val="92ACD0"/>
                </a:solidFill>
                <a:effectLst>
                  <a:outerShdw blurRad="50800" dist="38100" dir="2700000">
                    <a:srgbClr val="000000">
                      <a:alpha val="43000"/>
                    </a:srgbClr>
                  </a:outerShdw>
                </a:effectLst>
              </a:rPr>
              <a:t> SPIE </a:t>
            </a:r>
            <a:r>
              <a:rPr lang="en-US" sz="2200" b="1">
                <a:solidFill>
                  <a:srgbClr val="92ACD0"/>
                </a:solidFill>
                <a:effectLst>
                  <a:outerShdw blurRad="50800" dist="38100" dir="2700000">
                    <a:srgbClr val="000000">
                      <a:alpha val="43000"/>
                    </a:srgbClr>
                  </a:outerShdw>
                </a:effectLst>
              </a:rPr>
              <a:t>888022</a:t>
            </a:r>
            <a:r>
              <a:rPr lang="en-US" sz="2200">
                <a:solidFill>
                  <a:srgbClr val="92ACD0"/>
                </a:solidFill>
                <a:effectLst>
                  <a:outerShdw blurRad="50800" dist="38100" dir="2700000">
                    <a:srgbClr val="000000">
                      <a:alpha val="43000"/>
                    </a:srgbClr>
                  </a:outerShdw>
                </a:effectLst>
              </a:rPr>
              <a:t> (2013)</a:t>
            </a:r>
          </a:p>
        </p:txBody>
      </p:sp>
      <p:sp>
        <p:nvSpPr>
          <p:cNvPr id="18" name="Rectangle 17"/>
          <p:cNvSpPr/>
          <p:nvPr/>
        </p:nvSpPr>
        <p:spPr>
          <a:xfrm>
            <a:off x="460776" y="1905000"/>
            <a:ext cx="2511024" cy="830997"/>
          </a:xfrm>
          <a:prstGeom prst="rect">
            <a:avLst/>
          </a:prstGeom>
        </p:spPr>
        <p:txBody>
          <a:bodyPr wrap="none">
            <a:spAutoFit/>
          </a:bodyPr>
          <a:lstStyle/>
          <a:p>
            <a:r>
              <a:rPr lang="en-US" sz="2400" dirty="0" smtClean="0">
                <a:solidFill>
                  <a:srgbClr val="92ACD0"/>
                </a:solidFill>
                <a:effectLst>
                  <a:outerShdw blurRad="241300" dir="2700000">
                    <a:schemeClr val="tx1"/>
                  </a:outerShdw>
                </a:effectLst>
                <a:latin typeface="Arial"/>
                <a:cs typeface="Arial"/>
              </a:rPr>
              <a:t>IBM:</a:t>
            </a:r>
            <a:endParaRPr lang="en-US" sz="2400" dirty="0" smtClean="0">
              <a:solidFill>
                <a:srgbClr val="ECC730"/>
              </a:solidFill>
              <a:effectLst>
                <a:outerShdw blurRad="241300" dir="2700000">
                  <a:schemeClr val="tx1"/>
                </a:outerShdw>
              </a:effectLst>
              <a:latin typeface="Arial"/>
              <a:cs typeface="Arial"/>
            </a:endParaRPr>
          </a:p>
          <a:p>
            <a:r>
              <a:rPr lang="en-US" sz="2400" b="1" dirty="0" smtClean="0">
                <a:solidFill>
                  <a:srgbClr val="ECC730"/>
                </a:solidFill>
                <a:effectLst>
                  <a:outerShdw blurRad="241300" dir="2700000">
                    <a:schemeClr val="tx1"/>
                  </a:outerShdw>
                </a:effectLst>
                <a:latin typeface="Arial"/>
                <a:cs typeface="Arial"/>
              </a:rPr>
              <a:t>Emily Gallagher</a:t>
            </a:r>
            <a:endParaRPr lang="en-US" sz="2400"/>
          </a:p>
        </p:txBody>
      </p:sp>
      <p:sp>
        <p:nvSpPr>
          <p:cNvPr id="19" name="Rectangle 18"/>
          <p:cNvSpPr/>
          <p:nvPr/>
        </p:nvSpPr>
        <p:spPr>
          <a:xfrm>
            <a:off x="3409950" y="1905000"/>
            <a:ext cx="2171700" cy="830997"/>
          </a:xfrm>
          <a:prstGeom prst="rect">
            <a:avLst/>
          </a:prstGeom>
        </p:spPr>
        <p:txBody>
          <a:bodyPr wrap="square">
            <a:spAutoFit/>
          </a:bodyPr>
          <a:lstStyle/>
          <a:p>
            <a:r>
              <a:rPr lang="en-US" sz="2400" dirty="0" smtClean="0">
                <a:solidFill>
                  <a:srgbClr val="92ACD0"/>
                </a:solidFill>
                <a:effectLst>
                  <a:outerShdw blurRad="241300" dir="2700000">
                    <a:schemeClr val="tx1"/>
                  </a:outerShdw>
                </a:effectLst>
                <a:latin typeface="Arial"/>
                <a:cs typeface="Arial"/>
              </a:rPr>
              <a:t>Intel:</a:t>
            </a:r>
          </a:p>
          <a:p>
            <a:r>
              <a:rPr lang="en-US" sz="2400" b="1" dirty="0" smtClean="0">
                <a:solidFill>
                  <a:srgbClr val="ECC730"/>
                </a:solidFill>
                <a:effectLst>
                  <a:outerShdw blurRad="241300" dir="2700000">
                    <a:schemeClr val="tx1"/>
                  </a:outerShdw>
                </a:effectLst>
                <a:latin typeface="Arial"/>
                <a:cs typeface="Arial"/>
              </a:rPr>
              <a:t>Pei-Yang Yan</a:t>
            </a:r>
            <a:endParaRPr lang="en-US" sz="2400"/>
          </a:p>
        </p:txBody>
      </p:sp>
      <p:sp>
        <p:nvSpPr>
          <p:cNvPr id="20" name="Rectangle 19"/>
          <p:cNvSpPr/>
          <p:nvPr/>
        </p:nvSpPr>
        <p:spPr>
          <a:xfrm>
            <a:off x="6019800" y="1905000"/>
            <a:ext cx="2835933" cy="830997"/>
          </a:xfrm>
          <a:prstGeom prst="rect">
            <a:avLst/>
          </a:prstGeom>
        </p:spPr>
        <p:txBody>
          <a:bodyPr wrap="none">
            <a:spAutoFit/>
          </a:bodyPr>
          <a:lstStyle/>
          <a:p>
            <a:r>
              <a:rPr lang="en-US" sz="2400" dirty="0" smtClean="0">
                <a:solidFill>
                  <a:srgbClr val="92ACD0"/>
                </a:solidFill>
                <a:effectLst>
                  <a:outerShdw blurRad="241300" dir="2700000">
                    <a:schemeClr val="tx1"/>
                  </a:outerShdw>
                </a:effectLst>
                <a:latin typeface="Arial"/>
                <a:cs typeface="Arial"/>
              </a:rPr>
              <a:t>(GlobalFoundries:)</a:t>
            </a:r>
          </a:p>
          <a:p>
            <a:r>
              <a:rPr lang="en-US" sz="2400" b="1" dirty="0" smtClean="0">
                <a:solidFill>
                  <a:srgbClr val="ECC730"/>
                </a:solidFill>
                <a:effectLst>
                  <a:outerShdw blurRad="241300" dir="2700000">
                    <a:schemeClr val="tx1"/>
                  </a:outerShdw>
                </a:effectLst>
                <a:latin typeface="Arial"/>
                <a:cs typeface="Arial"/>
              </a:rPr>
              <a:t>Tom Wallow</a:t>
            </a:r>
            <a:endParaRPr lang="en-US" sz="24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27562</TotalTime>
  <Words>3770</Words>
  <Application>Microsoft Macintosh PowerPoint</Application>
  <PresentationFormat>On-screen Show (4:3)</PresentationFormat>
  <Paragraphs>574</Paragraphs>
  <Slides>91</Slides>
  <Notes>91</Notes>
  <HiddenSlides>0</HiddenSlides>
  <MMClips>0</MMClips>
  <ScaleCrop>false</ScaleCrop>
  <HeadingPairs>
    <vt:vector size="4" baseType="variant">
      <vt:variant>
        <vt:lpstr>Design Template</vt:lpstr>
      </vt:variant>
      <vt:variant>
        <vt:i4>1</vt:i4>
      </vt:variant>
      <vt:variant>
        <vt:lpstr>Slide Titles</vt:lpstr>
      </vt:variant>
      <vt:variant>
        <vt:i4>91</vt:i4>
      </vt:variant>
    </vt:vector>
  </HeadingPairs>
  <TitlesOfParts>
    <vt:vector size="9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vector>
  </TitlesOfParts>
  <Manager/>
  <Company>Lawrence Berkeley National Laboratory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Actinic mask imaging: Recent results and future directions from the SHARP EUV Microscope </dc:title>
  <dc:subject>SHARP EUV Microscope presentation, SPIE 2014</dc:subject>
  <dc:creator>Kenneth Goldberg, et al.</dc:creator>
  <cp:keywords>SHARP EUV Mask Microscope, SEMATECH, LBNL</cp:keywords>
  <dc:description/>
  <cp:lastModifiedBy>Kenneth Goldberg</cp:lastModifiedBy>
  <cp:revision>915</cp:revision>
  <cp:lastPrinted>2013-11-23T20:45:10Z</cp:lastPrinted>
  <dcterms:created xsi:type="dcterms:W3CDTF">2014-03-02T07:44:58Z</dcterms:created>
  <dcterms:modified xsi:type="dcterms:W3CDTF">2014-03-02T07:47:19Z</dcterms:modified>
  <cp:category>SEMATECH, SPIE 2014</cp:category>
</cp:coreProperties>
</file>