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64.xml" ContentType="application/vnd.openxmlformats-officedocument.presentationml.notesSlide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notesSlides/notesSlide65.xml" ContentType="application/vnd.openxmlformats-officedocument.presentationml.notes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notesSlides/notesSlide41.xml" ContentType="application/vnd.openxmlformats-officedocument.presentationml.notesSlide+xml"/>
  <Override PartName="/ppt/slideLayouts/slideLayout6.xml" ContentType="application/vnd.openxmlformats-officedocument.presentationml.slideLayout+xml"/>
  <Default Extension="xml" ContentType="application/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60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70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notesSlides/notesSlide66.xml" ContentType="application/vnd.openxmlformats-officedocument.presentationml.notesSlide+xml"/>
  <Override PartName="/ppt/slides/slide68.xml" ContentType="application/vnd.openxmlformats-officedocument.presentationml.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Default Extension="gif" ContentType="image/gif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Override PartName="/ppt/notesSlides/notesSlide42.xml" ContentType="application/vnd.openxmlformats-officedocument.presentationml.notesSlide+xml"/>
  <Override PartName="/ppt/slideLayouts/slideLayout7.xml" ContentType="application/vnd.openxmlformats-officedocument.presentationml.slideLayout+xml"/>
  <Default Extension="png" ContentType="image/png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61.xml" ContentType="application/vnd.openxmlformats-officedocument.presentationml.notesSlide+xml"/>
  <Override PartName="/ppt/notesSlides/notesSlide29.xml" ContentType="application/vnd.openxmlformats-officedocument.presentationml.notesSlide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71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62.xml" ContentType="application/vnd.openxmlformats-officedocument.presentationml.notes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49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59.xml" ContentType="application/vnd.openxmlformats-officedocument.presentationml.notesSlide+xml"/>
  <Default Extension="tiff" ContentType="image/tiff"/>
  <Override PartName="/ppt/notesSlides/notesSlide6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63.xml" ContentType="application/vnd.openxmlformats-officedocument.presentationml.notesSlide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74"/>
  </p:notesMasterIdLst>
  <p:sldIdLst>
    <p:sldId id="661" r:id="rId2"/>
    <p:sldId id="746" r:id="rId3"/>
    <p:sldId id="666" r:id="rId4"/>
    <p:sldId id="719" r:id="rId5"/>
    <p:sldId id="667" r:id="rId6"/>
    <p:sldId id="683" r:id="rId7"/>
    <p:sldId id="684" r:id="rId8"/>
    <p:sldId id="677" r:id="rId9"/>
    <p:sldId id="478" r:id="rId10"/>
    <p:sldId id="688" r:id="rId11"/>
    <p:sldId id="668" r:id="rId12"/>
    <p:sldId id="695" r:id="rId13"/>
    <p:sldId id="712" r:id="rId14"/>
    <p:sldId id="698" r:id="rId15"/>
    <p:sldId id="699" r:id="rId16"/>
    <p:sldId id="700" r:id="rId17"/>
    <p:sldId id="711" r:id="rId18"/>
    <p:sldId id="707" r:id="rId19"/>
    <p:sldId id="686" r:id="rId20"/>
    <p:sldId id="685" r:id="rId21"/>
    <p:sldId id="726" r:id="rId22"/>
    <p:sldId id="701" r:id="rId23"/>
    <p:sldId id="703" r:id="rId24"/>
    <p:sldId id="704" r:id="rId25"/>
    <p:sldId id="705" r:id="rId26"/>
    <p:sldId id="706" r:id="rId27"/>
    <p:sldId id="724" r:id="rId28"/>
    <p:sldId id="722" r:id="rId29"/>
    <p:sldId id="721" r:id="rId30"/>
    <p:sldId id="716" r:id="rId31"/>
    <p:sldId id="715" r:id="rId32"/>
    <p:sldId id="723" r:id="rId33"/>
    <p:sldId id="664" r:id="rId34"/>
    <p:sldId id="713" r:id="rId35"/>
    <p:sldId id="551" r:id="rId36"/>
    <p:sldId id="565" r:id="rId37"/>
    <p:sldId id="488" r:id="rId38"/>
    <p:sldId id="499" r:id="rId39"/>
    <p:sldId id="489" r:id="rId40"/>
    <p:sldId id="490" r:id="rId41"/>
    <p:sldId id="491" r:id="rId42"/>
    <p:sldId id="496" r:id="rId43"/>
    <p:sldId id="497" r:id="rId44"/>
    <p:sldId id="498" r:id="rId45"/>
    <p:sldId id="507" r:id="rId46"/>
    <p:sldId id="508" r:id="rId47"/>
    <p:sldId id="510" r:id="rId48"/>
    <p:sldId id="646" r:id="rId49"/>
    <p:sldId id="653" r:id="rId50"/>
    <p:sldId id="654" r:id="rId51"/>
    <p:sldId id="655" r:id="rId52"/>
    <p:sldId id="725" r:id="rId53"/>
    <p:sldId id="656" r:id="rId54"/>
    <p:sldId id="657" r:id="rId55"/>
    <p:sldId id="727" r:id="rId56"/>
    <p:sldId id="658" r:id="rId57"/>
    <p:sldId id="659" r:id="rId58"/>
    <p:sldId id="660" r:id="rId59"/>
    <p:sldId id="728" r:id="rId60"/>
    <p:sldId id="739" r:id="rId61"/>
    <p:sldId id="738" r:id="rId62"/>
    <p:sldId id="735" r:id="rId63"/>
    <p:sldId id="736" r:id="rId64"/>
    <p:sldId id="734" r:id="rId65"/>
    <p:sldId id="737" r:id="rId66"/>
    <p:sldId id="744" r:id="rId67"/>
    <p:sldId id="745" r:id="rId68"/>
    <p:sldId id="740" r:id="rId69"/>
    <p:sldId id="613" r:id="rId70"/>
    <p:sldId id="687" r:id="rId71"/>
    <p:sldId id="702" r:id="rId72"/>
    <p:sldId id="742" r:id="rId7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82F44"/>
    <a:srgbClr val="132436"/>
    <a:srgbClr val="2A4D6A"/>
    <a:srgbClr val="F98558"/>
    <a:srgbClr val="F900FE"/>
    <a:srgbClr val="FC2907"/>
    <a:srgbClr val="99B7CE"/>
    <a:srgbClr val="60B6FF"/>
    <a:srgbClr val="BBE5E1"/>
    <a:srgbClr val="AB704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1566" autoAdjust="0"/>
    <p:restoredTop sz="89442" autoAdjust="0"/>
  </p:normalViewPr>
  <p:slideViewPr>
    <p:cSldViewPr>
      <p:cViewPr>
        <p:scale>
          <a:sx n="100" d="100"/>
          <a:sy n="100" d="100"/>
        </p:scale>
        <p:origin x="-2864" y="-9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8" rIns="93175" bIns="46588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8" rIns="93175" bIns="46588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8" rIns="93175" bIns="46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8" rIns="93175" bIns="46588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8" rIns="93175" bIns="46588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C201604F-6785-2B48-9DDF-0E082C3F440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1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marR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This talk is about lenses, math,</a:t>
            </a:r>
            <a:r>
              <a:rPr lang="en-US" sz="1000" dirty="0" smtClean="0"/>
              <a:t> source</a:t>
            </a:r>
            <a:r>
              <a:rPr lang="en-US" sz="1000" dirty="0" smtClean="0"/>
              <a:t>,</a:t>
            </a:r>
            <a:r>
              <a:rPr lang="en-US" sz="1000" dirty="0" smtClean="0"/>
              <a:t> and masks. It’s</a:t>
            </a:r>
            <a:r>
              <a:rPr lang="en-US" sz="1000" baseline="0" dirty="0" smtClean="0"/>
              <a:t> about the great things you can do with the SEMATECH-funded SHARP EUV </a:t>
            </a:r>
            <a:r>
              <a:rPr lang="en-US" sz="1000" baseline="0" smtClean="0"/>
              <a:t>actinic mask microscope.</a:t>
            </a:r>
            <a:endParaRPr lang="en-US" sz="100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zoneplate</a:t>
            </a:r>
            <a:r>
              <a:rPr lang="en-US" baseline="0" dirty="0" smtClean="0"/>
              <a:t> holder has space for 3 chips and about 200 zoneplates. So we thought, let’s do something interesting and useful, something different with these lenses.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</a:t>
            </a:r>
            <a:r>
              <a:rPr lang="en-US" baseline="0" dirty="0"/>
              <a:t> OPRAH was talking about new lenses.</a:t>
            </a:r>
            <a:r>
              <a:rPr lang="en-US" baseline="0" dirty="0" smtClean="0"/>
              <a:t> I saw this and we thought: “Oh, No! Oprah has published first!” But no</a:t>
            </a:r>
            <a:r>
              <a:rPr lang="en-US" baseline="0" dirty="0"/>
              <a:t>, it turns out she was talking about something else.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Let me show you what I mean. Here’s a logic</a:t>
            </a:r>
            <a:r>
              <a:rPr lang="en-US" baseline="0"/>
              <a:t> pattern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and here’s a conventional image recored on sharp.</a:t>
            </a:r>
            <a:r>
              <a:rPr lang="en-US" baseline="0"/>
              <a:t> These are pretty skinny lines, and it’s an old, rough mask.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We can apply clever microscopy concepts directly to</a:t>
            </a:r>
            <a:r>
              <a:rPr lang="en-US" baseline="0"/>
              <a:t> our holographic lenses. These in particular are ones that Markus has been working on.</a:t>
            </a:r>
          </a:p>
          <a:p>
            <a:r>
              <a:rPr lang="en-US" baseline="0"/>
              <a:t>These lenses, with a pi phase shift between the two sides perform a derivative right in the lens.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The spiral</a:t>
            </a:r>
            <a:r>
              <a:rPr lang="en-US" baseline="0"/>
              <a:t> phase zoneplate makes every diffracted order cancel its complementary point, leading to a zero on-axis and a halo around the edges.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Another </a:t>
            </a:r>
            <a:r>
              <a:rPr lang="en-US" baseline="0" smtClean="0"/>
              <a:t>famous example is Zernike phase contrast. I’m going to leave that to future papers, and a talk later this morning by Henry Wang.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Another way to extract phase is from through-focus data,</a:t>
            </a:r>
            <a:r>
              <a:rPr lang="en-US" baseline="0" smtClean="0"/>
              <a:t> as Iacopo Mochi did when he was working with us on the AIT and SHARP, using a modified Gerchberg-Saxton algorithm.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SHARP has a very flexible illuminator that allows us to emulate nearly any pupil fill pattern. </a:t>
            </a:r>
          </a:p>
          <a:p>
            <a:r>
              <a:rPr lang="en-US" dirty="0"/>
              <a:t>The beamline comes to an intermediate focus at the first mirror of the 3-mirror illiuminator. That spot is re-imaged with 10x demagnification down onto the mask. A tiny</a:t>
            </a:r>
            <a:r>
              <a:rPr lang="en-US" baseline="0" dirty="0"/>
              <a:t> zoneplate lens catches the reflected light and sends a high-magnification EUV image up to the CCD camera.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two active elements. The MA mirror scans the illumination angle and generates arbitrary,</a:t>
            </a:r>
            <a:r>
              <a:rPr lang="en-US" baseline="0" dirty="0"/>
              <a:t> fully programmable partial coherence. MB is a flat, turning mirror. And MC is an off-axis ellipsoid that re-images the beam onto the mask. MC shakes ever so slightly, provding a way to paint out the beam uniformity on the scale of microns to tens of microns.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2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marR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smtClean="0"/>
              <a:t>This talk is about lenses, math, and source, masks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21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One of the tricks we can employ is a relatively new technique called Fourier</a:t>
            </a:r>
            <a:r>
              <a:rPr lang="en-US" sz="1000" baseline="0" dirty="0"/>
              <a:t> Ptychography Microscopy. Antoine has a very nice poster on what you can do with it.</a:t>
            </a:r>
          </a:p>
          <a:p>
            <a:pPr marL="228600" indent="-228600"/>
            <a:endParaRPr lang="en-US" sz="10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It works like this. In series, you record images by coherently illiuminating the mask from a</a:t>
            </a:r>
            <a:r>
              <a:rPr lang="en-US" baseline="0"/>
              <a:t> grid of different angles. Then you reconstruct,</a:t>
            </a:r>
          </a:p>
          <a:p>
            <a:r>
              <a:rPr lang="en-US" baseline="0"/>
              <a:t>or SYNTHESIZE a larger spatial frequency response in the Fourier Domain. Notice the white ring is the size of the original pupil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a coherent image of a logic pattern at 45°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</a:t>
            </a:r>
            <a:r>
              <a:rPr lang="en-US" baseline="0" dirty="0" smtClean="0"/>
              <a:t> an incoherent 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with FPM,</a:t>
            </a:r>
            <a:r>
              <a:rPr lang="en-US" baseline="0" dirty="0" smtClean="0"/>
              <a:t> we can resolve much finer details. </a:t>
            </a:r>
            <a:r>
              <a:rPr lang="en-US" dirty="0" smtClean="0"/>
              <a:t>Notice </a:t>
            </a:r>
            <a:r>
              <a:rPr lang="en-US" dirty="0"/>
              <a:t>the break in the line, and the super-high resolution.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You can even extract the complex amplitude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Another technique, which I</a:t>
            </a:r>
            <a:r>
              <a:rPr lang="en-US" baseline="0"/>
              <a:t> saw mentioned in a SEMATECH poster last night is DPC.</a:t>
            </a:r>
          </a:p>
          <a:p>
            <a:r>
              <a:rPr lang="en-US" baseline="0"/>
              <a:t>The idea is that you combine images recorded with complementary, symmetric illumination patterns, and that reveals the phase.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28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OK, phase is great, but what about 3D</a:t>
            </a:r>
            <a:r>
              <a:rPr lang="en-US" sz="1000" baseline="0" dirty="0"/>
              <a:t> information? Here’s a coherent image of some logos.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29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I realized that if we split the lens, make a binocular</a:t>
            </a:r>
            <a:r>
              <a:rPr lang="en-US" sz="1000" baseline="0" dirty="0"/>
              <a:t> lens we could image two different views of the mask two perspectives at the same time.</a:t>
            </a:r>
          </a:p>
          <a:p>
            <a:pPr marL="228600" indent="-228600"/>
            <a:r>
              <a:rPr lang="en-US" sz="1000" baseline="0" dirty="0"/>
              <a:t>Here we’re illuminating the mask from two different dipoles, and the lenses project images to side by side parts of the CCD. This is a single image.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30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Cycling back and forth you can see the perspective that comes from the different angles of illumination.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3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smtClean="0"/>
              <a:t>We spend a lot of time</a:t>
            </a:r>
            <a:r>
              <a:rPr lang="en-US" sz="1000" baseline="0" smtClean="0"/>
              <a:t> recording IMAGES of defects. Small, large, programmed and native.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31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Here’s another example.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32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What I’m interested in, and I haven’t quite figured out, is what’s going on with the speckle here, and the corners.</a:t>
            </a:r>
          </a:p>
          <a:p>
            <a:pPr marL="228600" indent="-228600"/>
            <a:r>
              <a:rPr lang="en-US" sz="1000" dirty="0"/>
              <a:t>They’re clearly different from the two</a:t>
            </a:r>
            <a:r>
              <a:rPr lang="en-US" sz="1000" baseline="0" dirty="0"/>
              <a:t> angles.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33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We all know that the</a:t>
            </a:r>
            <a:r>
              <a:rPr lang="en-US" sz="1000" baseline="0" dirty="0"/>
              <a:t> illumination coherence has a strong effect on the imaging properties. So in SHARP, we always tune the illumination partial coherence to match the user’s requests for each pattern.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34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H</a:t>
            </a:r>
            <a:r>
              <a:rPr lang="en-US" sz="1000" baseline="0" dirty="0"/>
              <a:t>ere are the illumination pupil fill patterns that the users have requested. You can see disk, dipole, quasar, cross-pole, and various annular patterns.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achieve thos</a:t>
            </a:r>
            <a:r>
              <a:rPr lang="en-US" baseline="0" dirty="0" smtClean="0"/>
              <a:t>e patterns losslessly as follows. </a:t>
            </a:r>
            <a:r>
              <a:rPr lang="en-US" dirty="0" smtClean="0"/>
              <a:t>Here’s a visible-light image</a:t>
            </a:r>
            <a:r>
              <a:rPr lang="en-US" baseline="0" dirty="0" smtClean="0"/>
              <a:t> of the illuminator pupil. Think of this as a map of the illumination angles.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36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Using the MEMS mirror we</a:t>
            </a:r>
            <a:r>
              <a:rPr lang="en-US" sz="1000" baseline="0" dirty="0"/>
              <a:t> scan out angluar patters in time, filling the pupil several times in each exposure.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37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Here’s a sampling of fill patterns and how we achieve them. All of these images were recorded</a:t>
            </a:r>
            <a:r>
              <a:rPr lang="en-US" sz="1000" baseline="0" dirty="0"/>
              <a:t> with a YAG microscope that looks up into the illuminator.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38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endParaRPr lang="en-US" sz="1000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39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endParaRPr lang="en-US" sz="1000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40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endParaRPr lang="en-US" sz="10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But what if I told you that that </a:t>
            </a:r>
            <a:r>
              <a:rPr lang="en-US" dirty="0" smtClean="0"/>
              <a:t>every time you record an IMAGE, half the information is lost.</a:t>
            </a:r>
            <a:r>
              <a:rPr lang="en-US" baseline="0" dirty="0" smtClean="0"/>
              <a:t> It’s there, it’s just not recorded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41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endParaRPr lang="en-US" sz="1000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42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endParaRPr lang="en-US" sz="1000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43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endParaRPr lang="en-US" sz="1000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44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endParaRPr lang="en-US" sz="1000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45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endParaRPr lang="en-US" sz="1000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46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endParaRPr lang="en-US" sz="1000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47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OK, that’s all the conventional stuff. But what about something new, something</a:t>
            </a:r>
            <a:r>
              <a:rPr lang="en-US" sz="1000" baseline="0" dirty="0"/>
              <a:t> relevant.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48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Recently we’ve seen ASML and Zeiss discussing their facted mirror illuminator. These images are</a:t>
            </a:r>
            <a:r>
              <a:rPr lang="en-US" sz="1000" baseline="0" dirty="0"/>
              <a:t> from Hans Meiling’s SPIE paper in 2012.</a:t>
            </a:r>
          </a:p>
          <a:p>
            <a:pPr marL="228600" indent="-228600"/>
            <a:r>
              <a:rPr lang="en-US" sz="1000" baseline="0" dirty="0"/>
              <a:t>and Yesterday Rudy Peters discussed this for EUV as well. </a:t>
            </a:r>
            <a:r>
              <a:rPr lang="en-US" sz="1000" dirty="0"/>
              <a:t>SHARP is ready to emulate these capabilities.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49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baseline="0" dirty="0"/>
              <a:t>We ran these demonstrations with our SCANNING ILLUMINATOR to show what we can do.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50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we have full control of the pattern.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Of course, I’m talking </a:t>
            </a:r>
            <a:r>
              <a:rPr lang="en-US" baseline="0" smtClean="0"/>
              <a:t>about PHASE. But </a:t>
            </a:r>
            <a:r>
              <a:rPr lang="en-US" baseline="0" dirty="0" smtClean="0"/>
              <a:t>why should we care </a:t>
            </a:r>
            <a:r>
              <a:rPr lang="en-US" baseline="0" smtClean="0"/>
              <a:t>about phase?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51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So we can consider some of this innovative Source</a:t>
            </a:r>
            <a:r>
              <a:rPr lang="en-US" sz="1000" baseline="0" dirty="0"/>
              <a:t> Mask Optimization work coming from ASML and Zeiss.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52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And here</a:t>
            </a:r>
            <a:r>
              <a:rPr lang="en-US" sz="1000" baseline="0" dirty="0"/>
              <a:t>, we demonstrate this with a pixellated pattern.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53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endParaRPr lang="en-US" sz="1000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54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So if our users request customized</a:t>
            </a:r>
            <a:r>
              <a:rPr lang="en-US" sz="1000" baseline="0" dirty="0"/>
              <a:t> freeform patterns for Source-Mask Optimization, we can give it to them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55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baseline="0" dirty="0"/>
              <a:t>I’ll refer you to the excellent poster presentation by Markus Benk showing that we have a lot of control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56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Thinking</a:t>
            </a:r>
            <a:r>
              <a:rPr lang="en-US" sz="1000" baseline="0" dirty="0"/>
              <a:t> broadly about free-form illumination</a:t>
            </a:r>
            <a:r>
              <a:rPr lang="en-US" sz="1000" dirty="0"/>
              <a:t>,</a:t>
            </a:r>
            <a:r>
              <a:rPr lang="en-US" sz="1000" baseline="0" dirty="0"/>
              <a:t> it occurred to me that </a:t>
            </a:r>
            <a:r>
              <a:rPr lang="en-US" sz="1000" dirty="0"/>
              <a:t>there could be some benefit from allowing each source</a:t>
            </a:r>
            <a:r>
              <a:rPr lang="en-US" sz="1000" baseline="0" dirty="0"/>
              <a:t> </a:t>
            </a:r>
            <a:r>
              <a:rPr lang="en-US" sz="1000" dirty="0"/>
              <a:t>pixel</a:t>
            </a:r>
            <a:r>
              <a:rPr lang="en-US" sz="1000" baseline="0" dirty="0"/>
              <a:t> to have VARIABLE intensity.</a:t>
            </a:r>
          </a:p>
          <a:p>
            <a:pPr marL="228600" indent="-228600"/>
            <a:r>
              <a:rPr lang="en-US" sz="1000" baseline="0" dirty="0"/>
              <a:t>So we set about to demonstrate it with our scanning illuminator in SHARP. Here’s a few different patterns.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57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Here’s an example</a:t>
            </a:r>
            <a:r>
              <a:rPr lang="en-US" sz="1000" baseline="0" dirty="0"/>
              <a:t> with variable intensity per pixel and increasing pixel density.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58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With our illuminator, you can do</a:t>
            </a:r>
            <a:r>
              <a:rPr lang="en-US" sz="1000" baseline="0" dirty="0"/>
              <a:t> nearly anything. We can even render this familiar face.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59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With our illuminator, you can do</a:t>
            </a:r>
            <a:r>
              <a:rPr lang="en-US" sz="1000" baseline="0" dirty="0"/>
              <a:t> nearly anything. We can even render this familiar face.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60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OK, let’s change gears. There’s been a lot of</a:t>
            </a:r>
            <a:r>
              <a:rPr lang="en-US" sz="1000" baseline="0" dirty="0"/>
              <a:t> discussion with the problems of large angles of incidence and ML mirrors. There’s phase effects, apodization,</a:t>
            </a:r>
          </a:p>
          <a:p>
            <a:pPr marL="228600" indent="-228600"/>
            <a:r>
              <a:rPr lang="en-US" sz="1000" baseline="0" dirty="0"/>
              <a:t>and it really causes some problems for the future, making high-NA EUV very difficult. Increasing the mask-side NA, requires going farther off-axis.</a:t>
            </a:r>
          </a:p>
          <a:p>
            <a:pPr marL="228600" indent="-228600"/>
            <a:endParaRPr lang="en-US" sz="10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Photoresist doesn’t care about phase, only intensity.</a:t>
            </a:r>
          </a:p>
          <a:p>
            <a:r>
              <a:rPr lang="en-US" baseline="0" dirty="0" smtClean="0"/>
              <a:t>We care about Phase because phase dictates everything about how the light moves. The phase defines the local direction of propagation.</a:t>
            </a:r>
          </a:p>
          <a:p>
            <a:r>
              <a:rPr lang="en-US" baseline="0" dirty="0" smtClean="0"/>
              <a:t>It determines whether an almost invisible defect ruins the process window, and whether surface roughness becomes line roughness that’s too much to tolerate.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61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That brings</a:t>
            </a:r>
            <a:r>
              <a:rPr lang="en-US" sz="1000" baseline="0" dirty="0"/>
              <a:t> us to a discussion of Anamorphic imaging, which SHARP can do as well.</a:t>
            </a:r>
          </a:p>
          <a:p>
            <a:pPr marL="228600" indent="-228600"/>
            <a:r>
              <a:rPr lang="en-US" sz="1000" dirty="0"/>
              <a:t>Start with a conventional lens and a dense pattern you want to print. Now say we want to shrink this by 8x.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62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Start by shrinking the mask horizontally. Now we’ll use the lens</a:t>
            </a:r>
            <a:r>
              <a:rPr lang="en-US" sz="1000" baseline="0" dirty="0"/>
              <a:t> to shrink the image by 8x and 4x to render the pattern with a normal isomatric NA on the wafer side.</a:t>
            </a:r>
            <a:endParaRPr lang="en-US" sz="1000" dirty="0"/>
          </a:p>
          <a:p>
            <a:pPr marL="228600" indent="-228600"/>
            <a:r>
              <a:rPr lang="en-US" sz="1000" dirty="0"/>
              <a:t>Now we’re going to make the system anamorphic, so the mag is higher vertically than horizontally. You’ll see why in a second.</a:t>
            </a:r>
          </a:p>
          <a:p>
            <a:pPr marL="228600" indent="-228600"/>
            <a:r>
              <a:rPr lang="en-US" sz="1000" dirty="0"/>
              <a:t>What’s important is that on</a:t>
            </a:r>
            <a:r>
              <a:rPr lang="en-US" sz="1000" baseline="0" dirty="0"/>
              <a:t> the wafer side, the NA is the same in x and y. So we’ll need a higher Mag in the y direction.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63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need a dense pattern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64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need a dense </a:t>
            </a:r>
            <a:r>
              <a:rPr lang="en-US" sz="1000" dirty="0" smtClean="0"/>
              <a:t>pattern. Notice that we don’t exceed an</a:t>
            </a:r>
            <a:r>
              <a:rPr lang="en-US" sz="1000" baseline="0" dirty="0" smtClean="0"/>
              <a:t> already high angle of incidence.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65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/>
              <a:t>need a dense pattern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Let’s talk about the big questions in EUV Masks. You may have 99 problems, but I</a:t>
            </a:r>
            <a:r>
              <a:rPr lang="en-US" baseline="0" dirty="0"/>
              <a:t> think these are the top 9. </a:t>
            </a:r>
            <a:r>
              <a:rPr lang="en-US" dirty="0"/>
              <a:t>What binds all of these together</a:t>
            </a:r>
            <a:r>
              <a:rPr lang="en-US" baseline="0" dirty="0"/>
              <a:t> is that as you go to smaller nodes, you need actinic inspection as part of the </a:t>
            </a:r>
            <a:r>
              <a:rPr lang="en-US" baseline="0" dirty="0" smtClean="0"/>
              <a:t>development. SHARP is making contributions to all of these areas.</a:t>
            </a:r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Lots of ways to measure phase. Stereo lenses. Source customization. Anamorphic lenses, in</a:t>
            </a:r>
            <a:r>
              <a:rPr lang="en-US" baseline="0" dirty="0"/>
              <a:t> the future.</a:t>
            </a:r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68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smtClean="0"/>
              <a:t>We’re now running 2 shifts per day, and we</a:t>
            </a:r>
            <a:r>
              <a:rPr lang="en-US" sz="1000" baseline="0" smtClean="0"/>
              <a:t>’ve hired some enthusiastic young research associates to run extra shift. </a:t>
            </a:r>
          </a:p>
          <a:p>
            <a:pPr marL="228600" indent="-228600"/>
            <a:r>
              <a:rPr lang="en-US" sz="1000" baseline="0" smtClean="0"/>
              <a:t>Oh wait, that’s too young.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69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 smtClean="0"/>
              <a:t>We’re now running 2 shifts per day, and we</a:t>
            </a:r>
            <a:r>
              <a:rPr lang="en-US" sz="1000" baseline="0" dirty="0" smtClean="0"/>
              <a:t>’ve hired </a:t>
            </a:r>
            <a:r>
              <a:rPr lang="en-US" sz="1000" baseline="0" dirty="0" err="1" smtClean="0"/>
              <a:t>twoenthusiastic</a:t>
            </a:r>
            <a:r>
              <a:rPr lang="en-US" sz="1000" baseline="0" dirty="0" smtClean="0"/>
              <a:t> young research associates to run extra shift.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70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marR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aseline="0" dirty="0" smtClean="0"/>
              <a:t>Oh wait, that’s too young.</a:t>
            </a:r>
            <a:endParaRPr lang="en-US" sz="1000" dirty="0" smtClean="0"/>
          </a:p>
          <a:p>
            <a:pPr marL="228600" indent="-228600"/>
            <a:endParaRPr lang="en-US" sz="10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How can we turn</a:t>
            </a:r>
            <a:r>
              <a:rPr lang="en-US" baseline="0" smtClean="0"/>
              <a:t> intensity into phase, or somehow extract the complex amplitude from our data?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604F-6785-2B48-9DDF-0E082C3F440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71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dirty="0" smtClean="0"/>
              <a:t>Here’s our team, and here are our new team</a:t>
            </a:r>
            <a:r>
              <a:rPr lang="en-US" sz="1000" baseline="0" dirty="0" smtClean="0"/>
              <a:t> members (orange), David and Alex.</a:t>
            </a:r>
            <a:endParaRPr lang="en-US" sz="1000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72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endParaRPr lang="en-US" sz="10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07955-9273-EA4B-BB1D-839CE8BCA8EB}" type="slidenum">
              <a:rPr lang="en-US"/>
              <a:pPr/>
              <a:t>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61" tIns="46581" rIns="93161" bIns="46581">
            <a:prstTxWarp prst="textNoShape">
              <a:avLst/>
            </a:prstTxWarp>
          </a:bodyPr>
          <a:lstStyle/>
          <a:p>
            <a:pPr marL="228600" indent="-228600"/>
            <a:r>
              <a:rPr lang="en-US" sz="1000" smtClean="0"/>
              <a:t>These</a:t>
            </a:r>
            <a:r>
              <a:rPr lang="en-US" sz="1000" baseline="0" smtClean="0"/>
              <a:t> are my colleagues Markus Benk, and Antoine Wojdyla, and we spend a lot of time talking about imaging, sources, and phase.</a:t>
            </a:r>
          </a:p>
          <a:p>
            <a:pPr marL="228600" indent="-228600"/>
            <a:r>
              <a:rPr lang="en-US" sz="1000" baseline="0" smtClean="0"/>
              <a:t>We realized that with holographic lenses installed in SHARP, we have the opportunity to bring 100 years worth of interesting techniques from visible-light microscopy to EUV microscopy, many for the first time.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8236">
              <a:spcBef>
                <a:spcPts val="650"/>
              </a:spcBef>
            </a:pPr>
            <a:r>
              <a:rPr lang="en-US" sz="1600" smtClean="0">
                <a:solidFill>
                  <a:srgbClr val="000000"/>
                </a:solidFill>
                <a:ea typeface="Times New Roman" charset="0"/>
                <a:cs typeface="Times New Roman" charset="0"/>
                <a:sym typeface="Times New Roman" charset="0"/>
              </a:rPr>
              <a:t>So this is SHARP. SHARP</a:t>
            </a:r>
            <a:r>
              <a:rPr lang="en-US" sz="1600" baseline="0" smtClean="0">
                <a:solidFill>
                  <a:srgbClr val="000000"/>
                </a:solidFill>
                <a:ea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en-US" sz="1600" baseline="0" dirty="0" smtClean="0">
                <a:solidFill>
                  <a:srgbClr val="000000"/>
                </a:solidFill>
                <a:ea typeface="Times New Roman" charset="0"/>
                <a:cs typeface="Times New Roman" charset="0"/>
                <a:sym typeface="Times New Roman" charset="0"/>
              </a:rPr>
              <a:t>is a synchrotron-based research prototype designed to emulate current and future litho tools hopefully for MANY years and MANY generations </a:t>
            </a:r>
            <a:r>
              <a:rPr lang="en-US" sz="1600" baseline="0" smtClean="0">
                <a:solidFill>
                  <a:srgbClr val="000000"/>
                </a:solidFill>
                <a:ea typeface="Times New Roman" charset="0"/>
                <a:cs typeface="Times New Roman" charset="0"/>
                <a:sym typeface="Times New Roman" charset="0"/>
              </a:rPr>
              <a:t>to come.</a:t>
            </a:r>
            <a:endParaRPr lang="en-US" sz="1600" dirty="0">
              <a:solidFill>
                <a:srgbClr val="000000"/>
              </a:solidFill>
              <a:ea typeface="Times New Roman" charset="0"/>
              <a:cs typeface="Times New Roman" charset="0"/>
              <a:sym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1CB438-11FD-2A45-B1F6-70F15904821C}" type="datetimeFigureOut">
              <a:rPr lang="en-US" smtClean="0"/>
              <a:pPr/>
              <a:t>10/31/14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A1F46-CC9C-784F-854F-FB11CFF94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1CB438-11FD-2A45-B1F6-70F15904821C}" type="datetimeFigureOut">
              <a:rPr lang="en-US" smtClean="0"/>
              <a:pPr/>
              <a:t>10/31/14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A1F46-CC9C-784F-854F-FB11CFF94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1CB438-11FD-2A45-B1F6-70F15904821C}" type="datetimeFigureOut">
              <a:rPr lang="en-US" smtClean="0"/>
              <a:pPr/>
              <a:t>10/31/14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A1F46-CC9C-784F-854F-FB11CFF94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1CB438-11FD-2A45-B1F6-70F15904821C}" type="datetimeFigureOut">
              <a:rPr lang="en-US" smtClean="0"/>
              <a:pPr/>
              <a:t>10/31/14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A1F46-CC9C-784F-854F-FB11CFF94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1CB438-11FD-2A45-B1F6-70F15904821C}" type="datetimeFigureOut">
              <a:rPr lang="en-US" smtClean="0"/>
              <a:pPr/>
              <a:t>10/31/14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A1F46-CC9C-784F-854F-FB11CFF94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1CB438-11FD-2A45-B1F6-70F15904821C}" type="datetimeFigureOut">
              <a:rPr lang="en-US" smtClean="0"/>
              <a:pPr/>
              <a:t>10/31/14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A1F46-CC9C-784F-854F-FB11CFF94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1CB438-11FD-2A45-B1F6-70F15904821C}" type="datetimeFigureOut">
              <a:rPr lang="en-US" smtClean="0"/>
              <a:pPr/>
              <a:t>10/31/14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A1F46-CC9C-784F-854F-FB11CFF94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1CB438-11FD-2A45-B1F6-70F15904821C}" type="datetimeFigureOut">
              <a:rPr lang="en-US" smtClean="0"/>
              <a:pPr/>
              <a:t>10/31/14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A1F46-CC9C-784F-854F-FB11CFF94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1CB438-11FD-2A45-B1F6-70F15904821C}" type="datetimeFigureOut">
              <a:rPr lang="en-US" smtClean="0"/>
              <a:pPr/>
              <a:t>10/31/14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A1F46-CC9C-784F-854F-FB11CFF94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1CB438-11FD-2A45-B1F6-70F15904821C}" type="datetimeFigureOut">
              <a:rPr lang="en-US" smtClean="0"/>
              <a:pPr/>
              <a:t>10/31/14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A1F46-CC9C-784F-854F-FB11CFF94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1CB438-11FD-2A45-B1F6-70F15904821C}" type="datetimeFigureOut">
              <a:rPr lang="en-US" smtClean="0"/>
              <a:pPr/>
              <a:t>10/31/14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A1F46-CC9C-784F-854F-FB11CFF94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.png"/><Relationship Id="rId5" Type="http://schemas.openxmlformats.org/officeDocument/2006/relationships/image" Target="../media/image27.png"/><Relationship Id="rId6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gif"/><Relationship Id="rId8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.png"/><Relationship Id="rId5" Type="http://schemas.openxmlformats.org/officeDocument/2006/relationships/image" Target="../media/image37.png"/><Relationship Id="rId6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gif"/><Relationship Id="rId7" Type="http://schemas.openxmlformats.org/officeDocument/2006/relationships/image" Target="../media/image43.gif"/><Relationship Id="rId8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51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4" Type="http://schemas.openxmlformats.org/officeDocument/2006/relationships/image" Target="../media/image53.gif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gif"/><Relationship Id="rId5" Type="http://schemas.openxmlformats.org/officeDocument/2006/relationships/image" Target="../media/image60.png"/><Relationship Id="rId6" Type="http://schemas.openxmlformats.org/officeDocument/2006/relationships/image" Target="../media/image61.gif"/><Relationship Id="rId7" Type="http://schemas.openxmlformats.org/officeDocument/2006/relationships/image" Target="../media/image62.png"/><Relationship Id="rId8" Type="http://schemas.openxmlformats.org/officeDocument/2006/relationships/image" Target="../media/image63.gif"/><Relationship Id="rId9" Type="http://schemas.openxmlformats.org/officeDocument/2006/relationships/image" Target="../media/image64.gif"/><Relationship Id="rId1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0.gif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9.png"/><Relationship Id="rId5" Type="http://schemas.openxmlformats.org/officeDocument/2006/relationships/image" Target="../media/image71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2.gif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1.png"/><Relationship Id="rId12" Type="http://schemas.openxmlformats.org/officeDocument/2006/relationships/image" Target="../media/image82.png"/><Relationship Id="rId13" Type="http://schemas.openxmlformats.org/officeDocument/2006/relationships/image" Target="../media/image83.png"/><Relationship Id="rId14" Type="http://schemas.openxmlformats.org/officeDocument/2006/relationships/image" Target="../media/image84.png"/><Relationship Id="rId15" Type="http://schemas.openxmlformats.org/officeDocument/2006/relationships/image" Target="../media/image85.png"/><Relationship Id="rId16" Type="http://schemas.openxmlformats.org/officeDocument/2006/relationships/image" Target="../media/image86.png"/><Relationship Id="rId17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0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tiff"/><Relationship Id="rId5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4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5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3.png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3.pn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3.pn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33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8.gif"/><Relationship Id="rId5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8.gif"/><Relationship Id="rId5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8.gif"/><Relationship Id="rId5" Type="http://schemas.openxmlformats.org/officeDocument/2006/relationships/image" Target="../media/image120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8.gif"/><Relationship Id="rId5" Type="http://schemas.openxmlformats.org/officeDocument/2006/relationships/image" Target="../media/image121.gif"/><Relationship Id="rId6" Type="http://schemas.openxmlformats.org/officeDocument/2006/relationships/image" Target="../media/image119.png"/><Relationship Id="rId7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3.png"/><Relationship Id="rId5" Type="http://schemas.openxmlformats.org/officeDocument/2006/relationships/image" Target="../media/image118.gif"/><Relationship Id="rId6" Type="http://schemas.openxmlformats.org/officeDocument/2006/relationships/image" Target="../media/image121.gif"/><Relationship Id="rId7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6.jpeg"/><Relationship Id="rId5" Type="http://schemas.openxmlformats.org/officeDocument/2006/relationships/image" Target="../media/image127.jpeg"/><Relationship Id="rId6" Type="http://schemas.openxmlformats.org/officeDocument/2006/relationships/image" Target="../media/image128.jpeg"/><Relationship Id="rId7" Type="http://schemas.openxmlformats.org/officeDocument/2006/relationships/image" Target="../media/image129.jpeg"/><Relationship Id="rId8" Type="http://schemas.openxmlformats.org/officeDocument/2006/relationships/image" Target="../media/image130.jpeg"/><Relationship Id="rId9" Type="http://schemas.openxmlformats.org/officeDocument/2006/relationships/image" Target="../media/image13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3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8600" y="0"/>
            <a:ext cx="8686800" cy="653796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r="2700000">
              <a:srgbClr val="000000"/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New Source and Imaging Capabilities</a:t>
            </a:r>
            <a:b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</a:br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of the SHARP EUV Mask Microscope</a:t>
            </a:r>
            <a:endParaRPr lang="en-US" sz="3600" dirty="0" smtClean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7" name="Picture 3" descr="LBNL_Logo_A"/>
          <p:cNvPicPr>
            <a:picLocks noChangeAspect="1" noChangeArrowheads="1"/>
          </p:cNvPicPr>
          <p:nvPr/>
        </p:nvPicPr>
        <p:blipFill>
          <a:blip r:embed="rId3"/>
          <a:srcRect l="766" t="1150" r="958" b="447"/>
          <a:stretch>
            <a:fillRect/>
          </a:stretch>
        </p:blipFill>
        <p:spPr bwMode="auto">
          <a:xfrm>
            <a:off x="5257800" y="4876800"/>
            <a:ext cx="1320736" cy="1132478"/>
          </a:xfrm>
          <a:prstGeom prst="rect">
            <a:avLst/>
          </a:prstGeom>
          <a:noFill/>
          <a:effectLst>
            <a:outerShdw blurRad="190500" dir="19740000">
              <a:schemeClr val="tx1">
                <a:alpha val="73000"/>
              </a:scheme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6488668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7800" algn="l"/>
                <a:tab pos="4457700" algn="ctr"/>
                <a:tab pos="8801100" algn="r"/>
              </a:tabLst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	KAGoldberg@lbl.gov	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EUVL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 Symposium 2014	October 2014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3" name="Picture 12" descr="Sematech_Logo_transparent_inver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4985683"/>
            <a:ext cx="1852127" cy="94535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-152400" y="1917700"/>
            <a:ext cx="9448800" cy="1358900"/>
          </a:xfrm>
          <a:prstGeom prst="rect">
            <a:avLst/>
          </a:prstGeom>
          <a:gradFill flip="none" rotWithShape="1">
            <a:gsLst>
              <a:gs pos="0">
                <a:srgbClr val="1A2E3E"/>
              </a:gs>
              <a:gs pos="100000">
                <a:srgbClr val="1A2E3E"/>
              </a:gs>
              <a:gs pos="50000">
                <a:srgbClr val="040000"/>
              </a:gs>
              <a:gs pos="76000">
                <a:schemeClr val="tx1"/>
              </a:gs>
              <a:gs pos="26000">
                <a:schemeClr val="tx1"/>
              </a:gs>
            </a:gsLst>
            <a:lin ang="0" scaled="1"/>
            <a:tileRect/>
          </a:gradFill>
          <a:effectLst>
            <a:outerShdw blurRad="101600" dist="63500" dir="5400000" rotWithShape="0">
              <a:schemeClr val="tx1">
                <a:alpha val="6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381000" y="2021840"/>
            <a:ext cx="838200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FF"/>
                </a:solidFill>
                <a:latin typeface="Helvetica"/>
                <a:cs typeface="Helvetica"/>
              </a:rPr>
              <a:t>Kenneth A. </a:t>
            </a:r>
            <a:r>
              <a:rPr lang="en-US" sz="3600" b="1" dirty="0" smtClean="0">
                <a:solidFill>
                  <a:srgbClr val="FFFFFF"/>
                </a:solidFill>
                <a:latin typeface="Helvetica"/>
                <a:cs typeface="Helvetica"/>
              </a:rPr>
              <a:t>Goldberg</a:t>
            </a:r>
            <a:endParaRPr lang="en-US" sz="3200" b="1" baseline="300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Helvetica"/>
                <a:cs typeface="Helvetica"/>
              </a:rPr>
              <a:t>Lawrence Berkeley National Laboratory</a:t>
            </a:r>
            <a:endParaRPr lang="en-US" sz="2400" baseline="30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505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Markus Benk, Antoine Wojdyla, Alex Donoghue, David Johnson,</a:t>
            </a:r>
            <a:b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</a:b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James Macdougall, Weilun Chao,</a:t>
            </a:r>
            <a:b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</a:b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Ryan Miyakawa, Yow-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Gwo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Wang, and Patrick Naulleau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0907-083938-P1080094 new chips on package.jpg"/>
          <p:cNvPicPr>
            <a:picLocks noChangeAspect="1"/>
          </p:cNvPicPr>
          <p:nvPr/>
        </p:nvPicPr>
        <p:blipFill>
          <a:blip r:embed="rId3"/>
          <a:srcRect l="7332" r="10794"/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Picture 4" descr="20140907-083938-P1080094 new chips on package-2.jpg"/>
          <p:cNvPicPr>
            <a:picLocks noChangeAspect="1"/>
          </p:cNvPicPr>
          <p:nvPr/>
        </p:nvPicPr>
        <p:blipFill>
          <a:blip r:embed="rId4"/>
          <a:srcRect r="11732"/>
          <a:stretch>
            <a:fillRect/>
          </a:stretch>
        </p:blipFill>
        <p:spPr>
          <a:xfrm>
            <a:off x="4724400" y="0"/>
            <a:ext cx="4419600" cy="6858000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7" name="Straight Connector 6"/>
          <p:cNvCxnSpPr/>
          <p:nvPr/>
        </p:nvCxnSpPr>
        <p:spPr>
          <a:xfrm rot="5400000" flipH="1" flipV="1">
            <a:off x="2400300" y="495300"/>
            <a:ext cx="2514600" cy="1828800"/>
          </a:xfrm>
          <a:prstGeom prst="line">
            <a:avLst/>
          </a:prstGeom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1981200" y="4114800"/>
            <a:ext cx="2895600" cy="2286000"/>
          </a:xfrm>
          <a:prstGeom prst="line">
            <a:avLst/>
          </a:prstGeom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7562403">
            <a:off x="7980400" y="4091175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FFFF"/>
                </a:solidFill>
              </a:rPr>
              <a:t>4 mm</a:t>
            </a:r>
            <a:endParaRPr lang="en-US" sz="280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874000" y="2819400"/>
            <a:ext cx="1244600" cy="3060700"/>
            <a:chOff x="7823200" y="2832100"/>
            <a:chExt cx="1244600" cy="306070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7556500" y="5245100"/>
              <a:ext cx="914400" cy="381000"/>
            </a:xfrm>
            <a:prstGeom prst="line">
              <a:avLst/>
            </a:prstGeom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8420100" y="3098800"/>
              <a:ext cx="914400" cy="381000"/>
            </a:xfrm>
            <a:prstGeom prst="line">
              <a:avLst/>
            </a:prstGeom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0" y="0"/>
            <a:ext cx="3844923" cy="46166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7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FFFF"/>
                </a:solidFill>
              </a:rPr>
              <a:t>SHARP Zoneplate Arrays</a:t>
            </a:r>
            <a:endParaRPr lang="en-US" sz="2400" b="1">
              <a:solidFill>
                <a:srgbClr val="FFFFFF"/>
              </a:solidFill>
            </a:endParaRPr>
          </a:p>
        </p:txBody>
      </p:sp>
      <p:pic>
        <p:nvPicPr>
          <p:cNvPr id="18" name="Picture 17" descr="SHARP_white1.png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Oprah_Cove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50" y="0"/>
            <a:ext cx="5670550" cy="6858000"/>
          </a:xfrm>
          <a:prstGeom prst="rect">
            <a:avLst/>
          </a:prstGeom>
          <a:effectLst>
            <a:outerShdw blurRad="355600" dist="228600" dir="2700000">
              <a:srgbClr val="000000">
                <a:alpha val="81000"/>
              </a:srgbClr>
            </a:outerShdw>
          </a:effectLst>
        </p:spPr>
      </p:pic>
      <p:pic>
        <p:nvPicPr>
          <p:cNvPr id="11" name="Picture 10" descr="Oprah_Cover1_word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50" y="0"/>
            <a:ext cx="567055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0.13507 0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IMO113715_LogicPattern1.png"/>
          <p:cNvPicPr>
            <a:picLocks noChangeAspect="1"/>
          </p:cNvPicPr>
          <p:nvPr/>
        </p:nvPicPr>
        <p:blipFill>
          <a:blip r:embed="rId3">
            <a:alphaModFix/>
          </a:blip>
          <a:srcRect l="38413" t="3226" r="26410"/>
          <a:stretch>
            <a:fillRect/>
          </a:stretch>
        </p:blipFill>
        <p:spPr>
          <a:xfrm>
            <a:off x="0" y="0"/>
            <a:ext cx="6248400" cy="6858000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rot="5400000">
            <a:off x="6019815" y="6096015"/>
            <a:ext cx="761970" cy="0"/>
          </a:xfrm>
          <a:prstGeom prst="line">
            <a:avLst/>
          </a:prstGeom>
          <a:ln w="1016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515100" y="5791230"/>
            <a:ext cx="14851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0.5 μm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28734" y="3951982"/>
            <a:ext cx="15754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</a:rPr>
              <a:t>logic</a:t>
            </a:r>
            <a:br>
              <a:rPr lang="en-US" sz="3200" b="1" smtClean="0">
                <a:solidFill>
                  <a:schemeClr val="bg1"/>
                </a:solidFill>
              </a:rPr>
            </a:br>
            <a:r>
              <a:rPr lang="en-US" sz="3200" b="1" smtClean="0">
                <a:solidFill>
                  <a:schemeClr val="bg1"/>
                </a:solidFill>
              </a:rPr>
              <a:t>pattern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8400" y="6858000"/>
            <a:ext cx="2811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IMO113715-140909-0031</a:t>
            </a:r>
            <a:endParaRPr lang="en-US"/>
          </a:p>
        </p:txBody>
      </p:sp>
      <p:pic>
        <p:nvPicPr>
          <p:cNvPr id="38" name="Picture 37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6254496" cy="68580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IMO113715-140909-0031-0003-5.0um_conventio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48400" cy="6858000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rot="5400000">
            <a:off x="6019815" y="6096015"/>
            <a:ext cx="761970" cy="0"/>
          </a:xfrm>
          <a:prstGeom prst="line">
            <a:avLst/>
          </a:prstGeom>
          <a:ln w="1016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515100" y="5791230"/>
            <a:ext cx="14851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0.5 μm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24600" y="3951982"/>
            <a:ext cx="27837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</a:rPr>
              <a:t>conventional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</a:rPr>
              <a:t>lens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8400" y="6858000"/>
            <a:ext cx="2811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IMO113715-140909-0031</a:t>
            </a:r>
            <a:endParaRPr lang="en-US"/>
          </a:p>
        </p:txBody>
      </p:sp>
      <p:pic>
        <p:nvPicPr>
          <p:cNvPr id="38" name="Picture 37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pic>
        <p:nvPicPr>
          <p:cNvPr id="14" name="Picture 13" descr="ZP_conventional_color.png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4600" y="685800"/>
            <a:ext cx="2743200" cy="27432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324600" y="685800"/>
            <a:ext cx="2743200" cy="2743200"/>
            <a:chOff x="6324600" y="685800"/>
            <a:chExt cx="2743200" cy="2743200"/>
          </a:xfrm>
        </p:grpSpPr>
        <p:pic>
          <p:nvPicPr>
            <p:cNvPr id="13" name="Picture 12" descr="ZP_conventional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4600" y="685800"/>
              <a:ext cx="2743200" cy="2743200"/>
            </a:xfrm>
            <a:prstGeom prst="rect">
              <a:avLst/>
            </a:prstGeom>
          </p:spPr>
        </p:pic>
        <p:pic>
          <p:nvPicPr>
            <p:cNvPr id="12" name="Picture 11" descr="ZP_conventional_color.png"/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tretch>
              <a:fillRect/>
            </a:stretch>
          </p:blipFill>
          <p:spPr>
            <a:xfrm>
              <a:off x="6324600" y="685800"/>
              <a:ext cx="2743200" cy="274320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254496" cy="68580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6019815" y="6096015"/>
            <a:ext cx="761970" cy="0"/>
          </a:xfrm>
          <a:prstGeom prst="line">
            <a:avLst/>
          </a:prstGeom>
          <a:ln w="1016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515100" y="5791230"/>
            <a:ext cx="14851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0.5 μm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52428" y="3951982"/>
            <a:ext cx="232808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Differential</a:t>
            </a: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X</a:t>
            </a:r>
            <a:r>
              <a:rPr lang="en-US" sz="3200" b="1" dirty="0" smtClean="0">
                <a:solidFill>
                  <a:schemeClr val="bg1"/>
                </a:solidFill>
              </a:rPr>
              <a:t> lens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Times"/>
                <a:cs typeface="Times"/>
              </a:rPr>
              <a:t>∂</a:t>
            </a:r>
            <a:r>
              <a:rPr lang="en-US" sz="4000" i="1" dirty="0" smtClean="0">
                <a:solidFill>
                  <a:schemeClr val="bg1"/>
                </a:solidFill>
                <a:latin typeface="Times"/>
                <a:cs typeface="Times"/>
              </a:rPr>
              <a:t>A</a:t>
            </a:r>
            <a:r>
              <a:rPr lang="en-US" sz="4000" dirty="0" smtClean="0">
                <a:solidFill>
                  <a:schemeClr val="bg1"/>
                </a:solidFill>
                <a:latin typeface="Times"/>
                <a:cs typeface="Times"/>
              </a:rPr>
              <a:t>/∂</a:t>
            </a:r>
            <a:r>
              <a:rPr lang="en-US" sz="4000" i="1" dirty="0" err="1" smtClean="0">
                <a:solidFill>
                  <a:schemeClr val="bg1"/>
                </a:solidFill>
                <a:latin typeface="Times"/>
                <a:cs typeface="Times"/>
              </a:rPr>
              <a:t>x</a:t>
            </a:r>
            <a:endParaRPr lang="en-US" sz="4000" i="1" dirty="0" smtClean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7" name="Picture 6" descr="IMO113715-140909-0031-0005-5.0um_DIC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62484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38400" y="6858000"/>
            <a:ext cx="2811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IMO113715-140909-0031</a:t>
            </a:r>
            <a:endParaRPr lang="en-US"/>
          </a:p>
        </p:txBody>
      </p:sp>
      <p:pic>
        <p:nvPicPr>
          <p:cNvPr id="14" name="Picture 13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pic>
        <p:nvPicPr>
          <p:cNvPr id="12" name="Picture 11" descr="ZP_DICy_col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685800"/>
            <a:ext cx="2743200" cy="27432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324600" y="685800"/>
            <a:ext cx="2743200" cy="2743200"/>
            <a:chOff x="5090160" y="393700"/>
            <a:chExt cx="2743200" cy="2743200"/>
          </a:xfrm>
        </p:grpSpPr>
        <p:pic>
          <p:nvPicPr>
            <p:cNvPr id="15" name="Picture 14" descr="ZP_DICx_color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0160" y="393700"/>
              <a:ext cx="2743200" cy="27432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491480" y="858520"/>
              <a:ext cx="80292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 err="1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π</a:t>
              </a:r>
              <a:endParaRPr lang="en-US" sz="88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4600" y="685800"/>
            <a:ext cx="2743200" cy="2743200"/>
            <a:chOff x="7315200" y="990600"/>
            <a:chExt cx="2743200" cy="2743200"/>
          </a:xfrm>
        </p:grpSpPr>
        <p:pic>
          <p:nvPicPr>
            <p:cNvPr id="17" name="Picture 16" descr="ZP_DICx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15200" y="990600"/>
              <a:ext cx="2743200" cy="2743200"/>
            </a:xfrm>
            <a:prstGeom prst="rect">
              <a:avLst/>
            </a:prstGeom>
          </p:spPr>
        </p:pic>
        <p:pic>
          <p:nvPicPr>
            <p:cNvPr id="18" name="Picture 17" descr="ZP_DICx_color.png"/>
            <p:cNvPicPr>
              <a:picLocks noChangeAspect="1"/>
            </p:cNvPicPr>
            <p:nvPr/>
          </p:nvPicPr>
          <p:blipFill>
            <a:blip r:embed="rId6">
              <a:alphaModFix amt="50000"/>
            </a:blip>
            <a:stretch>
              <a:fillRect/>
            </a:stretch>
          </p:blipFill>
          <p:spPr>
            <a:xfrm>
              <a:off x="7315200" y="990600"/>
              <a:ext cx="2743200" cy="27432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6200" y="106680"/>
            <a:ext cx="1828800" cy="2636520"/>
            <a:chOff x="0" y="0"/>
            <a:chExt cx="1828800" cy="2636520"/>
          </a:xfrm>
        </p:grpSpPr>
        <p:sp>
          <p:nvSpPr>
            <p:cNvPr id="23" name="Rectangle 22"/>
            <p:cNvSpPr/>
            <p:nvPr/>
          </p:nvSpPr>
          <p:spPr>
            <a:xfrm>
              <a:off x="0" y="2103120"/>
              <a:ext cx="1828800" cy="533400"/>
            </a:xfrm>
            <a:prstGeom prst="rect">
              <a:avLst/>
            </a:prstGeom>
            <a:solidFill>
              <a:schemeClr val="tx1">
                <a:alpha val="37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0" y="2250440"/>
              <a:ext cx="1531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</a:rPr>
                <a:t>Markus Benk</a:t>
              </a:r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1" name="Picture 20" descr="MarkusBenk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828800" cy="2286000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5" name="TextBox 24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254496" cy="68580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6019815" y="6096015"/>
            <a:ext cx="761970" cy="0"/>
          </a:xfrm>
          <a:prstGeom prst="line">
            <a:avLst/>
          </a:prstGeom>
          <a:ln w="1016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515100" y="5791230"/>
            <a:ext cx="14851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0.5 μm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52428" y="3951982"/>
            <a:ext cx="232808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Differential</a:t>
            </a: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Y</a:t>
            </a:r>
            <a:r>
              <a:rPr lang="en-US" sz="3200" b="1" dirty="0" smtClean="0">
                <a:solidFill>
                  <a:schemeClr val="bg1"/>
                </a:solidFill>
              </a:rPr>
              <a:t> lens</a:t>
            </a:r>
            <a:endParaRPr lang="en-US" sz="3200" i="1" dirty="0" smtClean="0">
              <a:solidFill>
                <a:schemeClr val="bg1"/>
              </a:solidFill>
              <a:latin typeface="Times"/>
              <a:cs typeface="Times"/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Times"/>
                <a:cs typeface="Times"/>
              </a:rPr>
              <a:t>∂</a:t>
            </a:r>
            <a:r>
              <a:rPr lang="en-US" sz="4000" i="1" dirty="0" smtClean="0">
                <a:solidFill>
                  <a:schemeClr val="bg1"/>
                </a:solidFill>
                <a:latin typeface="Times"/>
                <a:cs typeface="Times"/>
              </a:rPr>
              <a:t>A</a:t>
            </a:r>
            <a:r>
              <a:rPr lang="en-US" sz="4000" dirty="0" smtClean="0">
                <a:solidFill>
                  <a:schemeClr val="bg1"/>
                </a:solidFill>
                <a:latin typeface="Times"/>
                <a:cs typeface="Times"/>
              </a:rPr>
              <a:t>/∂</a:t>
            </a:r>
            <a:r>
              <a:rPr lang="en-US" sz="4000" i="1" dirty="0" err="1" smtClean="0">
                <a:solidFill>
                  <a:schemeClr val="bg1"/>
                </a:solidFill>
                <a:latin typeface="Times"/>
                <a:cs typeface="Times"/>
              </a:rPr>
              <a:t>y</a:t>
            </a:r>
            <a:endParaRPr lang="en-US" sz="4000" i="1" dirty="0" smtClean="0">
              <a:solidFill>
                <a:schemeClr val="bg1"/>
              </a:solidFill>
              <a:latin typeface="Times"/>
              <a:cs typeface="Times"/>
            </a:endParaRPr>
          </a:p>
          <a:p>
            <a:pPr algn="ctr"/>
            <a:endParaRPr 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8" name="Picture 7" descr="IMO113715-140909-0031-0007-5.0um_DIC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6248400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38400" y="6858000"/>
            <a:ext cx="2811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IMO113715-140909-0031</a:t>
            </a:r>
            <a:endParaRPr lang="en-US"/>
          </a:p>
        </p:txBody>
      </p:sp>
      <p:pic>
        <p:nvPicPr>
          <p:cNvPr id="16" name="Picture 15" descr="SHARP_white1.pn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324600" y="685800"/>
            <a:ext cx="2743200" cy="2743200"/>
            <a:chOff x="6324600" y="1016000"/>
            <a:chExt cx="2743200" cy="2743200"/>
          </a:xfrm>
        </p:grpSpPr>
        <p:pic>
          <p:nvPicPr>
            <p:cNvPr id="14" name="Picture 13" descr="ZP_DICy_colo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4600" y="1016000"/>
              <a:ext cx="2743200" cy="27432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330156" y="2082800"/>
              <a:ext cx="80292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 err="1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π</a:t>
              </a:r>
              <a:endParaRPr lang="en-US" sz="88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24600" y="685800"/>
            <a:ext cx="2743200" cy="2743200"/>
            <a:chOff x="7772400" y="1714500"/>
            <a:chExt cx="2743200" cy="2743200"/>
          </a:xfrm>
        </p:grpSpPr>
        <p:pic>
          <p:nvPicPr>
            <p:cNvPr id="18" name="Picture 17" descr="ZP_DICy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72400" y="1714500"/>
              <a:ext cx="2743200" cy="2743200"/>
            </a:xfrm>
            <a:prstGeom prst="rect">
              <a:avLst/>
            </a:prstGeom>
          </p:spPr>
        </p:pic>
        <p:pic>
          <p:nvPicPr>
            <p:cNvPr id="19" name="Picture 18" descr="ZP_DICy_color.png"/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7772400" y="1714500"/>
              <a:ext cx="2743200" cy="2743200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254496" cy="68580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6019815" y="6096015"/>
            <a:ext cx="761970" cy="0"/>
          </a:xfrm>
          <a:prstGeom prst="line">
            <a:avLst/>
          </a:prstGeom>
          <a:ln w="1016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515100" y="5791230"/>
            <a:ext cx="14851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0.5 μm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31124" y="3951982"/>
            <a:ext cx="13706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</a:rPr>
              <a:t>Spiral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</a:rPr>
              <a:t>phase</a:t>
            </a:r>
          </a:p>
        </p:txBody>
      </p:sp>
      <p:pic>
        <p:nvPicPr>
          <p:cNvPr id="7" name="Picture 6" descr="IMO113715-140909-0031-0009-5.0um_spir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800"/>
            <a:ext cx="62484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38400" y="6858000"/>
            <a:ext cx="2811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IMO113715-140909-0031</a:t>
            </a:r>
            <a:endParaRPr lang="en-US"/>
          </a:p>
        </p:txBody>
      </p:sp>
      <p:pic>
        <p:nvPicPr>
          <p:cNvPr id="13" name="Picture 12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pic>
        <p:nvPicPr>
          <p:cNvPr id="17" name="Picture 16" descr="ZP_Spiral1_col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281" y="695293"/>
            <a:ext cx="2743200" cy="2743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504128" y="294640"/>
            <a:ext cx="746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ϕ</a:t>
            </a:r>
            <a:endParaRPr lang="en-US" sz="48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9" name="Arc 18"/>
          <p:cNvSpPr/>
          <p:nvPr/>
        </p:nvSpPr>
        <p:spPr>
          <a:xfrm rot="20194889">
            <a:off x="6187146" y="513345"/>
            <a:ext cx="3052906" cy="3052902"/>
          </a:xfrm>
          <a:prstGeom prst="arc">
            <a:avLst>
              <a:gd name="adj1" fmla="val 17812127"/>
              <a:gd name="adj2" fmla="val 19548833"/>
            </a:avLst>
          </a:prstGeom>
          <a:ln w="63500" cap="flat" cmpd="sng" algn="ctr">
            <a:solidFill>
              <a:schemeClr val="bg1"/>
            </a:solidFill>
            <a:prstDash val="solid"/>
            <a:round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6331281" y="695293"/>
            <a:ext cx="2743200" cy="2743200"/>
            <a:chOff x="7200900" y="1333500"/>
            <a:chExt cx="2743200" cy="2743200"/>
          </a:xfrm>
        </p:grpSpPr>
        <p:pic>
          <p:nvPicPr>
            <p:cNvPr id="20" name="Picture 19" descr="ZP_Spiral1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00900" y="1333500"/>
              <a:ext cx="2743200" cy="2743200"/>
            </a:xfrm>
            <a:prstGeom prst="rect">
              <a:avLst/>
            </a:prstGeom>
          </p:spPr>
        </p:pic>
        <p:pic>
          <p:nvPicPr>
            <p:cNvPr id="21" name="Picture 20" descr="ZP_Spiral1_color.png"/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tretch>
              <a:fillRect/>
            </a:stretch>
          </p:blipFill>
          <p:spPr>
            <a:xfrm>
              <a:off x="7200900" y="1333500"/>
              <a:ext cx="2743200" cy="274320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-86618"/>
            <a:ext cx="5885546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FFFF"/>
                </a:solidFill>
              </a:rPr>
              <a:t>Zernike phase contrast (ZPC)</a:t>
            </a:r>
            <a:endParaRPr lang="en-US" sz="3200" b="1" dirty="0">
              <a:solidFill>
                <a:srgbClr val="FFFFFF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95400" y="3048000"/>
            <a:ext cx="3200400" cy="3200400"/>
            <a:chOff x="670560" y="2971800"/>
            <a:chExt cx="3200400" cy="3200400"/>
          </a:xfrm>
        </p:grpSpPr>
        <p:pic>
          <p:nvPicPr>
            <p:cNvPr id="21" name="Picture 20" descr="ZP_ZPC1_colo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560" y="2971800"/>
              <a:ext cx="3200400" cy="32004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747182" y="4029670"/>
              <a:ext cx="11026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π/2</a:t>
              </a:r>
              <a:endParaRPr lang="en-US" sz="54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791200" y="2971800"/>
            <a:ext cx="3200400" cy="3200400"/>
            <a:chOff x="4933783" y="2133600"/>
            <a:chExt cx="3200400" cy="3200400"/>
          </a:xfrm>
        </p:grpSpPr>
        <p:pic>
          <p:nvPicPr>
            <p:cNvPr id="17" name="Picture 16" descr="ZP_ZPC2_colo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3783" y="2133600"/>
              <a:ext cx="3200400" cy="32004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009640" y="3208020"/>
              <a:ext cx="11026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AB704F"/>
                  </a:solidFill>
                  <a:latin typeface="Times New Roman"/>
                  <a:cs typeface="Times New Roman"/>
                </a:rPr>
                <a:t>π/2</a:t>
              </a:r>
              <a:endParaRPr lang="en-US" sz="5400" b="1" dirty="0">
                <a:solidFill>
                  <a:srgbClr val="AB704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419600" y="640080"/>
            <a:ext cx="1850136" cy="2667000"/>
            <a:chOff x="4419600" y="640080"/>
            <a:chExt cx="1850136" cy="2667000"/>
          </a:xfrm>
        </p:grpSpPr>
        <p:sp>
          <p:nvSpPr>
            <p:cNvPr id="27" name="Rectangle 26"/>
            <p:cNvSpPr/>
            <p:nvPr/>
          </p:nvSpPr>
          <p:spPr>
            <a:xfrm>
              <a:off x="4439920" y="2545080"/>
              <a:ext cx="1828800" cy="762000"/>
            </a:xfrm>
            <a:prstGeom prst="rect">
              <a:avLst/>
            </a:prstGeom>
            <a:solidFill>
              <a:srgbClr val="000000">
                <a:alpha val="5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Yow-Gwo-Henry-Yang-v01_400x500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9920" y="640080"/>
              <a:ext cx="1828800" cy="2286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419600" y="2937748"/>
              <a:ext cx="1850136" cy="369332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7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</a:rPr>
                <a:t>Yow-Gwo Wang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95400" y="3048000"/>
            <a:ext cx="3200400" cy="3200400"/>
            <a:chOff x="1752600" y="3429000"/>
            <a:chExt cx="3200400" cy="3200400"/>
          </a:xfrm>
        </p:grpSpPr>
        <p:pic>
          <p:nvPicPr>
            <p:cNvPr id="18" name="Picture 17" descr="ZP_ZPC1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2600" y="3429000"/>
              <a:ext cx="3200400" cy="3200400"/>
            </a:xfrm>
            <a:prstGeom prst="rect">
              <a:avLst/>
            </a:prstGeom>
          </p:spPr>
        </p:pic>
        <p:pic>
          <p:nvPicPr>
            <p:cNvPr id="35" name="Picture 34" descr="ZP_ZPC1_color.png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1752600" y="3429000"/>
              <a:ext cx="3200400" cy="32004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791200" y="2971800"/>
            <a:ext cx="3200400" cy="3200400"/>
            <a:chOff x="6781800" y="3657600"/>
            <a:chExt cx="3200400" cy="3200400"/>
          </a:xfrm>
        </p:grpSpPr>
        <p:pic>
          <p:nvPicPr>
            <p:cNvPr id="19" name="Picture 18" descr="ZP_ZPC2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81800" y="3657600"/>
              <a:ext cx="3200400" cy="3200400"/>
            </a:xfrm>
            <a:prstGeom prst="rect">
              <a:avLst/>
            </a:prstGeom>
          </p:spPr>
        </p:pic>
        <p:pic>
          <p:nvPicPr>
            <p:cNvPr id="38" name="Picture 37" descr="ZP_ZPC2_color.png"/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6781800" y="3657600"/>
              <a:ext cx="3200400" cy="320040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52400" y="640080"/>
            <a:ext cx="1828800" cy="2636520"/>
            <a:chOff x="-1295400" y="640080"/>
            <a:chExt cx="1828800" cy="2636520"/>
          </a:xfrm>
        </p:grpSpPr>
        <p:grpSp>
          <p:nvGrpSpPr>
            <p:cNvPr id="43" name="Group 42"/>
            <p:cNvGrpSpPr/>
            <p:nvPr/>
          </p:nvGrpSpPr>
          <p:grpSpPr>
            <a:xfrm>
              <a:off x="-1295400" y="640080"/>
              <a:ext cx="1828800" cy="2636520"/>
              <a:chOff x="-1295400" y="640080"/>
              <a:chExt cx="1828800" cy="263652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-1295400" y="2743200"/>
                <a:ext cx="1828800" cy="533400"/>
              </a:xfrm>
              <a:prstGeom prst="rect">
                <a:avLst/>
              </a:prstGeom>
              <a:solidFill>
                <a:schemeClr val="tx1">
                  <a:alpha val="37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 descr="MarkusBenk.jp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295400" y="640080"/>
                <a:ext cx="1828800" cy="2286000"/>
              </a:xfrm>
              <a:prstGeom prst="rect">
                <a:avLst/>
              </a:prstGeom>
              <a:effectLst/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-1295400" y="2890520"/>
              <a:ext cx="1531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</a:rPr>
                <a:t>Markus Benk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0" y="6273224"/>
            <a:ext cx="4633500" cy="40011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FFFFFF"/>
                </a:solidFill>
              </a:rPr>
              <a:t>See: </a:t>
            </a:r>
            <a:r>
              <a:rPr lang="en-US" sz="2000" smtClean="0">
                <a:solidFill>
                  <a:srgbClr val="FFFFFF"/>
                </a:solidFill>
              </a:rPr>
              <a:t>SPIE Advanced Lithography 2015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846263" y="6273224"/>
            <a:ext cx="3199186" cy="40011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FFFFFF"/>
                </a:solidFill>
              </a:rPr>
              <a:t>See: </a:t>
            </a:r>
            <a:r>
              <a:rPr lang="en-US" sz="2000" i="1" smtClean="0">
                <a:solidFill>
                  <a:srgbClr val="FFFFFF"/>
                </a:solidFill>
              </a:rPr>
              <a:t>Talk today, 10:15 am</a:t>
            </a: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IMO113715-141001-0003-Series-1.5u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32" y="1981200"/>
            <a:ext cx="4343400" cy="4343400"/>
          </a:xfrm>
          <a:prstGeom prst="rect">
            <a:avLst/>
          </a:prstGeom>
        </p:spPr>
      </p:pic>
      <p:pic>
        <p:nvPicPr>
          <p:cNvPr id="11" name="Picture 10" descr="tfpr-IMO113715-141001-0003b_ComplexAm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528" y="1981200"/>
            <a:ext cx="4343400" cy="4343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501904" y="6172200"/>
            <a:ext cx="585216" cy="0"/>
          </a:xfrm>
          <a:prstGeom prst="line">
            <a:avLst/>
          </a:prstGeom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143000" y="6324600"/>
            <a:ext cx="3370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i="1" smtClean="0">
                <a:solidFill>
                  <a:schemeClr val="bg1"/>
                </a:solidFill>
                <a:latin typeface="Helvetica"/>
                <a:cs typeface="Helvetica"/>
              </a:rPr>
              <a:t>through-focus</a:t>
            </a:r>
            <a:r>
              <a:rPr lang="en-US" sz="2000" smtClean="0">
                <a:solidFill>
                  <a:schemeClr val="bg1"/>
                </a:solidFill>
                <a:latin typeface="Helvetica"/>
                <a:cs typeface="Helvetica"/>
              </a:rPr>
              <a:t>, Δz = 400 nm</a:t>
            </a:r>
            <a:endParaRPr lang="en-US" sz="2000" dirty="0" smtClean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696200" y="76200"/>
            <a:ext cx="1316736" cy="1945640"/>
            <a:chOff x="7696200" y="76200"/>
            <a:chExt cx="1316736" cy="1945640"/>
          </a:xfrm>
        </p:grpSpPr>
        <p:pic>
          <p:nvPicPr>
            <p:cNvPr id="19" name="Picture 18" descr="AntoineWojdyla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6200" y="76200"/>
              <a:ext cx="1316736" cy="1645920"/>
            </a:xfrm>
            <a:prstGeom prst="rect">
              <a:avLst/>
            </a:prstGeom>
            <a:effectLst>
              <a:outerShdw blurRad="50800" dist="38100" dir="2700000">
                <a:schemeClr val="tx1">
                  <a:alpha val="43000"/>
                </a:scheme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7696200" y="1652508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</a:rPr>
                <a:t>Wojdyla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324600" y="76200"/>
            <a:ext cx="1295400" cy="1945640"/>
            <a:chOff x="6019800" y="76200"/>
            <a:chExt cx="1295400" cy="1945640"/>
          </a:xfrm>
        </p:grpSpPr>
        <p:pic>
          <p:nvPicPr>
            <p:cNvPr id="22" name="Picture 21" descr="Iacopo-Mochi-1-2c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19800" y="76200"/>
              <a:ext cx="1283970" cy="1645920"/>
            </a:xfrm>
            <a:prstGeom prst="rect">
              <a:avLst/>
            </a:prstGeom>
            <a:effectLst>
              <a:outerShdw blurRad="50800" dist="38100" dir="2700000">
                <a:schemeClr val="tx1">
                  <a:alpha val="43000"/>
                </a:scheme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6029960" y="1652508"/>
              <a:ext cx="1285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solidFill>
                    <a:srgbClr val="FFFFFF"/>
                  </a:solidFill>
                </a:rPr>
                <a:t>Mochi</a:t>
              </a: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52400" y="569021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D9D9D9"/>
                </a:solidFill>
              </a:rPr>
              <a:t>200 nm</a:t>
            </a:r>
            <a:endParaRPr lang="en-US" sz="2400" b="1">
              <a:solidFill>
                <a:srgbClr val="D9D9D9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24400" y="6324600"/>
            <a:ext cx="43660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i="1" smtClean="0">
                <a:solidFill>
                  <a:schemeClr val="bg1"/>
                </a:solidFill>
                <a:latin typeface="Helvetica"/>
                <a:cs typeface="Helvetica"/>
              </a:rPr>
              <a:t>complex amplitude, 35° phase bump</a:t>
            </a:r>
            <a:endParaRPr lang="en-US" sz="2000" dirty="0" smtClean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0"/>
            <a:ext cx="6324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Through-Focus</a:t>
            </a:r>
            <a:br>
              <a:rPr lang="en-US" sz="3200" b="1" smtClean="0">
                <a:solidFill>
                  <a:schemeClr val="bg1"/>
                </a:solidFill>
              </a:rPr>
            </a:br>
            <a:r>
              <a:rPr lang="en-US" sz="3200" b="1" smtClean="0">
                <a:solidFill>
                  <a:schemeClr val="bg1"/>
                </a:solidFill>
              </a:rPr>
              <a:t>Phase Reconstruction</a:t>
            </a:r>
            <a:r>
              <a:rPr lang="en-US" sz="3200" b="1" smtClean="0">
                <a:solidFill>
                  <a:srgbClr val="A6A6A6"/>
                </a:solidFill>
              </a:rPr>
              <a:t>*</a:t>
            </a:r>
          </a:p>
          <a:p>
            <a:r>
              <a:rPr lang="en-US" sz="2800" i="1" smtClean="0">
                <a:solidFill>
                  <a:srgbClr val="BBE5E1"/>
                </a:solidFill>
              </a:rPr>
              <a:t>Modified Gerchberg-Saxton Method</a:t>
            </a:r>
          </a:p>
          <a:p>
            <a:pPr>
              <a:spcBef>
                <a:spcPts val="600"/>
              </a:spcBef>
            </a:pPr>
            <a:r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t>*Mochi, </a:t>
            </a:r>
            <a:r>
              <a:rPr lang="en-US" sz="1400" i="1" smtClean="0">
                <a:solidFill>
                  <a:schemeClr val="bg1">
                    <a:lumMod val="75000"/>
                  </a:schemeClr>
                </a:solidFill>
              </a:rPr>
              <a:t>et al. </a:t>
            </a:r>
            <a:r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t>SPIE </a:t>
            </a:r>
            <a:r>
              <a:rPr lang="en-US" sz="1400" b="1" smtClean="0">
                <a:solidFill>
                  <a:schemeClr val="bg1">
                    <a:lumMod val="75000"/>
                  </a:schemeClr>
                </a:solidFill>
              </a:rPr>
              <a:t>79691X</a:t>
            </a:r>
            <a:r>
              <a:rPr lang="en-US" sz="1400" smtClean="0">
                <a:solidFill>
                  <a:schemeClr val="bg1">
                    <a:lumMod val="75000"/>
                  </a:schemeClr>
                </a:solidFill>
              </a:rPr>
              <a:t> (2011).</a:t>
            </a:r>
            <a:endParaRPr lang="en-US" sz="1400" i="1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3" name="Picture 32" descr="SHARP_white1.png"/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pic>
        <p:nvPicPr>
          <p:cNvPr id="34" name="Picture 33" descr="phasecolor_scale300_transpare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4200" y="5496560"/>
            <a:ext cx="796925" cy="79692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277360" y="5542280"/>
            <a:ext cx="164592" cy="73152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SPIE2014_SHARP_Layout3b_2.5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301" y="-28576"/>
            <a:ext cx="9436608" cy="7072455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rot="5400000" flipH="1" flipV="1">
            <a:off x="5676898" y="740835"/>
            <a:ext cx="457198" cy="321733"/>
          </a:xfrm>
          <a:prstGeom prst="straightConnector1">
            <a:avLst/>
          </a:prstGeom>
          <a:ln>
            <a:solidFill>
              <a:srgbClr val="CBAB2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837661" y="1065193"/>
            <a:ext cx="1433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BAB29"/>
                </a:solidFill>
              </a:rPr>
              <a:t>beamline</a:t>
            </a:r>
          </a:p>
          <a:p>
            <a:pPr algn="ctr"/>
            <a:r>
              <a:rPr lang="en-US" sz="2400" dirty="0" smtClean="0">
                <a:solidFill>
                  <a:srgbClr val="CBAB29"/>
                </a:solidFill>
              </a:rPr>
              <a:t>focus</a:t>
            </a:r>
            <a:endParaRPr lang="en-US" sz="2400" dirty="0">
              <a:solidFill>
                <a:srgbClr val="CBAB2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389" y="107890"/>
            <a:ext cx="704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CD635"/>
                </a:solidFill>
              </a:rPr>
              <a:t>KB</a:t>
            </a:r>
            <a:r>
              <a:rPr lang="en-US" sz="2000" i="1" dirty="0" err="1">
                <a:solidFill>
                  <a:srgbClr val="FCD635"/>
                </a:solidFill>
              </a:rPr>
              <a:t>y</a:t>
            </a:r>
            <a:endParaRPr lang="en-US" sz="2000" i="1" dirty="0">
              <a:solidFill>
                <a:srgbClr val="FCD63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99400" y="2755900"/>
            <a:ext cx="789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A3A3A3"/>
                </a:solidFill>
              </a:rPr>
              <a:t>CCD</a:t>
            </a:r>
            <a:endParaRPr lang="en-US" sz="2000" i="1" dirty="0">
              <a:solidFill>
                <a:srgbClr val="A3A3A3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1280" y="6155263"/>
            <a:ext cx="2080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A3A3A3"/>
                </a:solidFill>
              </a:rPr>
              <a:t>Not to scale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27655" y="6019800"/>
            <a:ext cx="536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CD635"/>
                </a:solidFill>
              </a:rPr>
              <a:t>M</a:t>
            </a:r>
            <a:r>
              <a:rPr lang="en-US" sz="2000" baseline="-25000" dirty="0" smtClean="0">
                <a:solidFill>
                  <a:srgbClr val="FCD635"/>
                </a:solidFill>
              </a:rPr>
              <a:t>B</a:t>
            </a:r>
            <a:endParaRPr lang="en-US" sz="2000" i="1" baseline="-25000" dirty="0">
              <a:solidFill>
                <a:srgbClr val="FCD635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86521" y="5181600"/>
            <a:ext cx="546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CD635"/>
                </a:solidFill>
              </a:rPr>
              <a:t>M</a:t>
            </a:r>
            <a:r>
              <a:rPr lang="en-US" sz="2000" baseline="-25000" dirty="0" smtClean="0">
                <a:solidFill>
                  <a:srgbClr val="FCD635"/>
                </a:solidFill>
              </a:rPr>
              <a:t>C</a:t>
            </a:r>
            <a:endParaRPr lang="en-US" sz="2000" i="1" baseline="-25000" dirty="0">
              <a:solidFill>
                <a:srgbClr val="FCD635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400" y="6438900"/>
            <a:ext cx="83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3A3A3"/>
                </a:solidFill>
              </a:rPr>
              <a:t>Mask</a:t>
            </a:r>
            <a:endParaRPr lang="en-US" sz="2000" i="1" baseline="-25000" dirty="0">
              <a:solidFill>
                <a:srgbClr val="A3A3A3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83300" y="165100"/>
            <a:ext cx="546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CD635"/>
                </a:solidFill>
              </a:rPr>
              <a:t>M</a:t>
            </a:r>
            <a:r>
              <a:rPr lang="en-US" sz="2000" baseline="-25000" dirty="0" smtClean="0">
                <a:solidFill>
                  <a:srgbClr val="FCD635"/>
                </a:solidFill>
              </a:rPr>
              <a:t>A</a:t>
            </a:r>
            <a:endParaRPr lang="en-US" sz="2000" i="1" baseline="-25000" dirty="0">
              <a:solidFill>
                <a:srgbClr val="FCD635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7307580" y="4914900"/>
            <a:ext cx="3124200" cy="1588"/>
          </a:xfrm>
          <a:prstGeom prst="straightConnector1">
            <a:avLst/>
          </a:prstGeom>
          <a:ln w="38100" cap="flat" cmpd="sng" algn="ctr">
            <a:solidFill>
              <a:srgbClr val="A3A3A3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5400000">
            <a:off x="8437959" y="4730236"/>
            <a:ext cx="890350" cy="369332"/>
          </a:xfrm>
          <a:prstGeom prst="rect">
            <a:avLst/>
          </a:prstGeom>
          <a:solidFill>
            <a:srgbClr val="192837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A3A3A3"/>
                </a:solidFill>
              </a:rPr>
              <a:t>0.45 m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5133103" y="283631"/>
            <a:ext cx="438912" cy="266701"/>
            <a:chOff x="5158503" y="258231"/>
            <a:chExt cx="404096" cy="266701"/>
          </a:xfrm>
        </p:grpSpPr>
        <p:sp>
          <p:nvSpPr>
            <p:cNvPr id="18" name="Snip Same Side Corner Rectangle 17"/>
            <p:cNvSpPr/>
            <p:nvPr/>
          </p:nvSpPr>
          <p:spPr>
            <a:xfrm>
              <a:off x="5433289" y="258231"/>
              <a:ext cx="129310" cy="266701"/>
            </a:xfrm>
            <a:prstGeom prst="snip2SameRect">
              <a:avLst>
                <a:gd name="adj1" fmla="val 35417"/>
                <a:gd name="adj2" fmla="val 0"/>
              </a:avLst>
            </a:prstGeom>
            <a:solidFill>
              <a:srgbClr val="8D8D8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nip Same Side Corner Rectangle 20"/>
            <p:cNvSpPr/>
            <p:nvPr/>
          </p:nvSpPr>
          <p:spPr>
            <a:xfrm rot="5400000">
              <a:off x="5287430" y="129304"/>
              <a:ext cx="129310" cy="387163"/>
            </a:xfrm>
            <a:prstGeom prst="snip2SameRect">
              <a:avLst>
                <a:gd name="adj1" fmla="val 35417"/>
                <a:gd name="adj2" fmla="val 0"/>
              </a:avLst>
            </a:prstGeom>
            <a:solidFill>
              <a:srgbClr val="8D8D8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91389" y="107890"/>
            <a:ext cx="704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CD635"/>
                </a:solidFill>
              </a:rPr>
              <a:t>KB</a:t>
            </a:r>
            <a:r>
              <a:rPr lang="en-US" sz="2000" i="1" dirty="0" err="1">
                <a:solidFill>
                  <a:srgbClr val="FCD635"/>
                </a:solidFill>
              </a:rPr>
              <a:t>y</a:t>
            </a:r>
            <a:endParaRPr lang="en-US" sz="2000" i="1" dirty="0">
              <a:solidFill>
                <a:srgbClr val="FCD635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99400" y="2755900"/>
            <a:ext cx="789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A3A3A3"/>
                </a:solidFill>
              </a:rPr>
              <a:t>CCD</a:t>
            </a:r>
            <a:endParaRPr lang="en-US" sz="2000" i="1" dirty="0">
              <a:solidFill>
                <a:srgbClr val="A3A3A3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1280" y="6155263"/>
            <a:ext cx="2080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A3A3A3"/>
                </a:solidFill>
              </a:rPr>
              <a:t>Not to scale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27655" y="6019800"/>
            <a:ext cx="536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CD635"/>
                </a:solidFill>
              </a:rPr>
              <a:t>M</a:t>
            </a:r>
            <a:r>
              <a:rPr lang="en-US" sz="2000" baseline="-25000" dirty="0" smtClean="0">
                <a:solidFill>
                  <a:srgbClr val="FCD635"/>
                </a:solidFill>
              </a:rPr>
              <a:t>B</a:t>
            </a:r>
            <a:endParaRPr lang="en-US" sz="2000" i="1" baseline="-25000" dirty="0">
              <a:solidFill>
                <a:srgbClr val="FCD635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86521" y="5181600"/>
            <a:ext cx="546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CD635"/>
                </a:solidFill>
              </a:rPr>
              <a:t>M</a:t>
            </a:r>
            <a:r>
              <a:rPr lang="en-US" sz="2000" baseline="-25000" dirty="0" smtClean="0">
                <a:solidFill>
                  <a:srgbClr val="FCD635"/>
                </a:solidFill>
              </a:rPr>
              <a:t>C</a:t>
            </a:r>
            <a:endParaRPr lang="en-US" sz="2000" i="1" baseline="-25000" dirty="0">
              <a:solidFill>
                <a:srgbClr val="FCD63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899400" y="6438900"/>
            <a:ext cx="83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3A3A3"/>
                </a:solidFill>
              </a:rPr>
              <a:t>Mask</a:t>
            </a:r>
            <a:endParaRPr lang="en-US" sz="2000" i="1" baseline="-25000" dirty="0">
              <a:solidFill>
                <a:srgbClr val="A3A3A3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83300" y="165100"/>
            <a:ext cx="546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CD635"/>
                </a:solidFill>
              </a:rPr>
              <a:t>M</a:t>
            </a:r>
            <a:r>
              <a:rPr lang="en-US" sz="2000" baseline="-25000" dirty="0" smtClean="0">
                <a:solidFill>
                  <a:srgbClr val="FCD635"/>
                </a:solidFill>
              </a:rPr>
              <a:t>A</a:t>
            </a:r>
            <a:endParaRPr lang="en-US" sz="2000" i="1" baseline="-25000" dirty="0">
              <a:solidFill>
                <a:srgbClr val="FCD635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rot="5400000">
            <a:off x="7307580" y="4914900"/>
            <a:ext cx="3124200" cy="1588"/>
          </a:xfrm>
          <a:prstGeom prst="straightConnector1">
            <a:avLst/>
          </a:prstGeom>
          <a:ln w="38100" cap="flat" cmpd="sng" algn="ctr">
            <a:solidFill>
              <a:srgbClr val="A3A3A3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5400000">
            <a:off x="8437959" y="4730236"/>
            <a:ext cx="890350" cy="369332"/>
          </a:xfrm>
          <a:prstGeom prst="rect">
            <a:avLst/>
          </a:prstGeom>
          <a:solidFill>
            <a:srgbClr val="192837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A3A3A3"/>
                </a:solidFill>
              </a:rPr>
              <a:t>0.45 m</a:t>
            </a:r>
          </a:p>
        </p:txBody>
      </p:sp>
      <p:pic>
        <p:nvPicPr>
          <p:cNvPr id="43" name="Picture 42" descr="SHARP logo white simple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2209800"/>
            <a:ext cx="2797176" cy="1143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8600" y="0"/>
            <a:ext cx="8686800" cy="653796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7800" algn="l"/>
                <a:tab pos="4457700" algn="ctr"/>
                <a:tab pos="8801100" algn="r"/>
              </a:tabLst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	KAGoldberg@lbl.gov	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EUVL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 Symposium 2014	October 2014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560" y="1219200"/>
            <a:ext cx="854730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Note: MANY of the slides in the presentation have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animations that are only visible in slideshow mode.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There are also speakers notes for many of the slides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to explain the intent.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KAGoldberg_14.gif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01" y="-28576"/>
            <a:ext cx="9432267" cy="70643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1389" y="107890"/>
            <a:ext cx="704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CD635"/>
                </a:solidFill>
              </a:rPr>
              <a:t>KB</a:t>
            </a:r>
            <a:r>
              <a:rPr lang="en-US" sz="2000" i="1" dirty="0" err="1">
                <a:solidFill>
                  <a:srgbClr val="FCD635"/>
                </a:solidFill>
              </a:rPr>
              <a:t>y</a:t>
            </a:r>
            <a:endParaRPr lang="en-US" sz="2000" i="1" dirty="0">
              <a:solidFill>
                <a:srgbClr val="FCD63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99400" y="2755900"/>
            <a:ext cx="789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A3A3A3"/>
                </a:solidFill>
              </a:rPr>
              <a:t>CCD</a:t>
            </a:r>
            <a:endParaRPr lang="en-US" sz="2000" i="1" dirty="0">
              <a:solidFill>
                <a:srgbClr val="A3A3A3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5676898" y="740835"/>
            <a:ext cx="457198" cy="321733"/>
          </a:xfrm>
          <a:prstGeom prst="straightConnector1">
            <a:avLst/>
          </a:prstGeom>
          <a:ln>
            <a:solidFill>
              <a:srgbClr val="CBAB2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11280" y="6155263"/>
            <a:ext cx="2080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A3A3A3"/>
                </a:solidFill>
              </a:rPr>
              <a:t>Not to scale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27655" y="6019800"/>
            <a:ext cx="536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CD635"/>
                </a:solidFill>
              </a:rPr>
              <a:t>M</a:t>
            </a:r>
            <a:r>
              <a:rPr lang="en-US" sz="2000" baseline="-25000" dirty="0" smtClean="0">
                <a:solidFill>
                  <a:srgbClr val="FCD635"/>
                </a:solidFill>
              </a:rPr>
              <a:t>B</a:t>
            </a:r>
            <a:endParaRPr lang="en-US" sz="2000" i="1" baseline="-25000" dirty="0">
              <a:solidFill>
                <a:srgbClr val="FCD635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86521" y="5181600"/>
            <a:ext cx="546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CD635"/>
                </a:solidFill>
              </a:rPr>
              <a:t>M</a:t>
            </a:r>
            <a:r>
              <a:rPr lang="en-US" sz="2000" baseline="-25000" dirty="0" smtClean="0">
                <a:solidFill>
                  <a:srgbClr val="FCD635"/>
                </a:solidFill>
              </a:rPr>
              <a:t>C</a:t>
            </a:r>
            <a:endParaRPr lang="en-US" sz="2000" i="1" baseline="-25000" dirty="0">
              <a:solidFill>
                <a:srgbClr val="FCD635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400" y="6438900"/>
            <a:ext cx="83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3A3A3"/>
                </a:solidFill>
              </a:rPr>
              <a:t>Mask</a:t>
            </a:r>
            <a:endParaRPr lang="en-US" sz="2000" i="1" baseline="-25000" dirty="0">
              <a:solidFill>
                <a:srgbClr val="A3A3A3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83300" y="165100"/>
            <a:ext cx="546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CD635"/>
                </a:solidFill>
              </a:rPr>
              <a:t>M</a:t>
            </a:r>
            <a:r>
              <a:rPr lang="en-US" sz="2000" baseline="-25000" dirty="0" smtClean="0">
                <a:solidFill>
                  <a:srgbClr val="FCD635"/>
                </a:solidFill>
              </a:rPr>
              <a:t>A</a:t>
            </a:r>
            <a:endParaRPr lang="en-US" sz="2000" i="1" baseline="-25000" dirty="0">
              <a:solidFill>
                <a:srgbClr val="FCD63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7661" y="1065193"/>
            <a:ext cx="1433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BAB29"/>
                </a:solidFill>
              </a:rPr>
              <a:t>beamline</a:t>
            </a:r>
          </a:p>
          <a:p>
            <a:pPr algn="ctr"/>
            <a:r>
              <a:rPr lang="en-US" sz="2400" dirty="0" smtClean="0">
                <a:solidFill>
                  <a:srgbClr val="CBAB29"/>
                </a:solidFill>
              </a:rPr>
              <a:t>focus</a:t>
            </a:r>
            <a:endParaRPr lang="en-US" sz="2400" dirty="0">
              <a:solidFill>
                <a:srgbClr val="CBAB29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7307580" y="4914900"/>
            <a:ext cx="3124200" cy="1588"/>
          </a:xfrm>
          <a:prstGeom prst="straightConnector1">
            <a:avLst/>
          </a:prstGeom>
          <a:ln w="38100" cap="flat" cmpd="sng" algn="ctr">
            <a:solidFill>
              <a:srgbClr val="A3A3A3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5400000">
            <a:off x="8437959" y="4730236"/>
            <a:ext cx="890350" cy="369332"/>
          </a:xfrm>
          <a:prstGeom prst="rect">
            <a:avLst/>
          </a:prstGeom>
          <a:solidFill>
            <a:srgbClr val="192837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A3A3A3"/>
                </a:solidFill>
              </a:rPr>
              <a:t>0.45 m</a:t>
            </a:r>
          </a:p>
        </p:txBody>
      </p:sp>
      <p:sp>
        <p:nvSpPr>
          <p:cNvPr id="27" name="Left Arrow 26"/>
          <p:cNvSpPr/>
          <p:nvPr/>
        </p:nvSpPr>
        <p:spPr>
          <a:xfrm>
            <a:off x="6604000" y="406400"/>
            <a:ext cx="685800" cy="457200"/>
          </a:xfrm>
          <a:prstGeom prst="leftArrow">
            <a:avLst>
              <a:gd name="adj1" fmla="val 50000"/>
              <a:gd name="adj2" fmla="val 69444"/>
            </a:avLst>
          </a:prstGeom>
          <a:solidFill>
            <a:srgbClr val="364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37545" y="150793"/>
            <a:ext cx="1861507" cy="954107"/>
          </a:xfrm>
          <a:prstGeom prst="rect">
            <a:avLst/>
          </a:prstGeom>
          <a:solidFill>
            <a:srgbClr val="36465F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FCD635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coherence</a:t>
            </a:r>
          </a:p>
          <a:p>
            <a:r>
              <a:rPr lang="en-US" sz="2800">
                <a:solidFill>
                  <a:srgbClr val="FCD635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control</a:t>
            </a:r>
          </a:p>
        </p:txBody>
      </p:sp>
      <p:pic>
        <p:nvPicPr>
          <p:cNvPr id="38" name="Picture 37" descr="SHARP logo white simple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2209800"/>
            <a:ext cx="2797176" cy="1143000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8296275" y="6305550"/>
            <a:ext cx="64008" cy="0"/>
          </a:xfrm>
          <a:prstGeom prst="line">
            <a:avLst/>
          </a:prstGeom>
          <a:ln w="38100" cap="flat" cmpd="sng" algn="ctr">
            <a:solidFill>
              <a:srgbClr val="02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ntoineWojdy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552" y="381000"/>
            <a:ext cx="1572768" cy="196596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>
              <a:schemeClr val="tx1">
                <a:alpha val="43000"/>
              </a:scheme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467600" y="2362200"/>
            <a:ext cx="1014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Antoine</a:t>
            </a:r>
          </a:p>
          <a:p>
            <a:r>
              <a:rPr lang="en-US" smtClean="0">
                <a:solidFill>
                  <a:schemeClr val="bg1"/>
                </a:solidFill>
              </a:rPr>
              <a:t>Wojdyla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81280"/>
            <a:ext cx="14713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>
                <a:solidFill>
                  <a:srgbClr val="FFFFFF"/>
                </a:solidFill>
              </a:rPr>
              <a:t>Poster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43400" y="157630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Wojdyla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3" name="Picture 22" descr="FPM - Poster EUVL 2014 (A Wojdyla)-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8571"/>
            <a:ext cx="7416800" cy="5562600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190500" dist="50800" dir="2700000">
              <a:schemeClr val="tx1"/>
            </a:outerShdw>
          </a:effectLst>
        </p:spPr>
      </p:pic>
      <p:pic>
        <p:nvPicPr>
          <p:cNvPr id="24" name="Picture 23" descr="SHARP_white1.png"/>
          <p:cNvPicPr>
            <a:picLocks noChangeAspect="1"/>
          </p:cNvPicPr>
          <p:nvPr/>
        </p:nvPicPr>
        <p:blipFill>
          <a:blip r:embed="rId5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7772415" y="9067815"/>
            <a:ext cx="761970" cy="0"/>
          </a:xfrm>
          <a:prstGeom prst="line">
            <a:avLst/>
          </a:prstGeom>
          <a:ln w="1016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267700" y="8763030"/>
            <a:ext cx="14851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0.5 μm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12" name="Picture 11" descr="sigmas-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65100" y="2133600"/>
            <a:ext cx="4343400" cy="4343400"/>
          </a:xfrm>
          <a:prstGeom prst="rect">
            <a:avLst/>
          </a:prstGeom>
        </p:spPr>
      </p:pic>
      <p:pic>
        <p:nvPicPr>
          <p:cNvPr id="13" name="Picture 12" descr="pupil-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644231" y="2133600"/>
            <a:ext cx="4343399" cy="434339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198710" y="3688079"/>
            <a:ext cx="1234440" cy="123444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9144000" cy="173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Fourier Pytchography Microscopy</a:t>
            </a:r>
            <a:r>
              <a:rPr lang="en-US" sz="3200" b="1" smtClean="0">
                <a:solidFill>
                  <a:srgbClr val="A6A6A6"/>
                </a:solidFill>
              </a:rPr>
              <a:t>*</a:t>
            </a:r>
          </a:p>
          <a:p>
            <a:r>
              <a:rPr lang="en-US" sz="2800" i="1" smtClean="0">
                <a:solidFill>
                  <a:srgbClr val="BBE5E1"/>
                </a:solidFill>
              </a:rPr>
              <a:t>Mathematically synthesize high-NA</a:t>
            </a:r>
            <a:br>
              <a:rPr lang="en-US" sz="2800" i="1" smtClean="0">
                <a:solidFill>
                  <a:srgbClr val="BBE5E1"/>
                </a:solidFill>
              </a:rPr>
            </a:br>
            <a:r>
              <a:rPr lang="en-US" sz="2800" i="1" smtClean="0">
                <a:solidFill>
                  <a:srgbClr val="BBE5E1"/>
                </a:solidFill>
              </a:rPr>
              <a:t>from many coherent views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t>*G. Zheng, </a:t>
            </a:r>
            <a:r>
              <a:rPr lang="en-US" sz="1400" i="1" smtClean="0">
                <a:solidFill>
                  <a:schemeClr val="bg1">
                    <a:lumMod val="65000"/>
                  </a:schemeClr>
                </a:solidFill>
              </a:rPr>
              <a:t>et al. </a:t>
            </a:r>
            <a:r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t>Nature Photonics </a:t>
            </a:r>
            <a:r>
              <a:rPr lang="en-US" sz="1400" b="1" smtClean="0">
                <a:solidFill>
                  <a:schemeClr val="bg1">
                    <a:lumMod val="65000"/>
                  </a:schemeClr>
                </a:solidFill>
              </a:rPr>
              <a:t>7</a:t>
            </a:r>
            <a:r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t>, 9 (2013).</a:t>
            </a:r>
            <a:endParaRPr lang="en-US" sz="1400" i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120" y="6390640"/>
            <a:ext cx="25214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</a:rPr>
              <a:t>Illumination angles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46600" y="6390640"/>
            <a:ext cx="39323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</a:rPr>
              <a:t>Fourier-domain reconstruction</a:t>
            </a:r>
            <a:endParaRPr lang="en-US" sz="220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696200" y="76200"/>
            <a:ext cx="1316736" cy="1945640"/>
            <a:chOff x="7696200" y="76200"/>
            <a:chExt cx="1316736" cy="1945640"/>
          </a:xfrm>
        </p:grpSpPr>
        <p:pic>
          <p:nvPicPr>
            <p:cNvPr id="26" name="Picture 25" descr="AntoineWojdyla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6200" y="76200"/>
              <a:ext cx="1316736" cy="1645920"/>
            </a:xfrm>
            <a:prstGeom prst="rect">
              <a:avLst/>
            </a:prstGeom>
            <a:effectLst>
              <a:outerShdw blurRad="50800" dist="38100" dir="2700000">
                <a:schemeClr val="tx1">
                  <a:alpha val="43000"/>
                </a:scheme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7696200" y="1652508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</a:rPr>
                <a:t>Wojdyla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object_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6683769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57600" y="6934200"/>
            <a:ext cx="2825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SHARP_2014-05-</a:t>
            </a:r>
            <a:r>
              <a:rPr lang="en-US" sz="1000" dirty="0" smtClean="0"/>
              <a:t>03/IMO113715,21,3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170396" y="171477"/>
            <a:ext cx="1981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coherent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501640" y="6593840"/>
            <a:ext cx="891540" cy="0"/>
          </a:xfrm>
          <a:prstGeom prst="line">
            <a:avLst/>
          </a:prstGeom>
          <a:ln w="1016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448833" y="5994420"/>
            <a:ext cx="102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FFFF"/>
                </a:solidFill>
              </a:rPr>
              <a:t>1 μm</a:t>
            </a:r>
          </a:p>
        </p:txBody>
      </p:sp>
      <p:pic>
        <p:nvPicPr>
          <p:cNvPr id="35" name="Picture 34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object_sum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6684264" cy="685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0396" y="171477"/>
            <a:ext cx="2340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FFFF"/>
                </a:solidFill>
              </a:rPr>
              <a:t>incoherent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501640" y="6593840"/>
            <a:ext cx="891540" cy="0"/>
          </a:xfrm>
          <a:prstGeom prst="line">
            <a:avLst/>
          </a:prstGeom>
          <a:ln w="1016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48833" y="5994420"/>
            <a:ext cx="102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FFFF"/>
                </a:solidFill>
              </a:rPr>
              <a:t>1 μm</a:t>
            </a:r>
          </a:p>
        </p:txBody>
      </p:sp>
      <p:pic>
        <p:nvPicPr>
          <p:cNvPr id="28" name="Picture 27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object_fpm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6684264" cy="685800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5501640" y="6593840"/>
            <a:ext cx="891540" cy="0"/>
          </a:xfrm>
          <a:prstGeom prst="line">
            <a:avLst/>
          </a:prstGeom>
          <a:ln w="1016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0396" y="171477"/>
            <a:ext cx="3026671" cy="161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smtClean="0">
                <a:solidFill>
                  <a:srgbClr val="FFFFFF"/>
                </a:solidFill>
              </a:rPr>
              <a:t>Fourier</a:t>
            </a:r>
            <a:br>
              <a:rPr lang="en-US" sz="3600" smtClean="0">
                <a:solidFill>
                  <a:srgbClr val="FFFFFF"/>
                </a:solidFill>
              </a:rPr>
            </a:br>
            <a:r>
              <a:rPr lang="en-US" sz="3600" smtClean="0">
                <a:solidFill>
                  <a:srgbClr val="FFFFFF"/>
                </a:solidFill>
              </a:rPr>
              <a:t>ptychography</a:t>
            </a:r>
          </a:p>
          <a:p>
            <a:pPr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smtClean="0">
                <a:solidFill>
                  <a:srgbClr val="60B6FF"/>
                </a:solidFill>
              </a:rPr>
              <a:t>intensity</a:t>
            </a:r>
            <a:endParaRPr lang="en-US" sz="3200" i="1" smtClean="0">
              <a:solidFill>
                <a:srgbClr val="60B6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48833" y="5994420"/>
            <a:ext cx="102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FFFF"/>
                </a:solidFill>
              </a:rPr>
              <a:t>1 μm</a:t>
            </a:r>
          </a:p>
        </p:txBody>
      </p:sp>
      <p:pic>
        <p:nvPicPr>
          <p:cNvPr id="30" name="Picture 29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fpm_logic_phase_corr.png"/>
          <p:cNvPicPr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" y="0"/>
            <a:ext cx="6684264" cy="685800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5501640" y="6593840"/>
            <a:ext cx="891540" cy="0"/>
          </a:xfrm>
          <a:prstGeom prst="line">
            <a:avLst/>
          </a:prstGeom>
          <a:ln w="1016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0396" y="171477"/>
            <a:ext cx="3026671" cy="2130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smtClean="0">
                <a:solidFill>
                  <a:srgbClr val="FFFFFF"/>
                </a:solidFill>
              </a:rPr>
              <a:t>Fourier</a:t>
            </a:r>
            <a:br>
              <a:rPr lang="en-US" sz="3600" smtClean="0">
                <a:solidFill>
                  <a:srgbClr val="FFFFFF"/>
                </a:solidFill>
              </a:rPr>
            </a:br>
            <a:r>
              <a:rPr lang="en-US" sz="3600" smtClean="0">
                <a:solidFill>
                  <a:srgbClr val="FFFFFF"/>
                </a:solidFill>
              </a:rPr>
              <a:t>ptychography</a:t>
            </a:r>
          </a:p>
          <a:p>
            <a:pPr>
              <a:lnSpc>
                <a:spcPts val="4000"/>
              </a:lnSpc>
            </a:pPr>
            <a:r>
              <a:rPr lang="en-US" sz="2800" i="1" smtClean="0">
                <a:solidFill>
                  <a:srgbClr val="60B6FF"/>
                </a:solidFill>
              </a:rPr>
              <a:t>complex</a:t>
            </a:r>
          </a:p>
          <a:p>
            <a:pPr>
              <a:lnSpc>
                <a:spcPts val="4000"/>
              </a:lnSpc>
            </a:pPr>
            <a:r>
              <a:rPr lang="en-US" sz="2800" i="1" smtClean="0">
                <a:solidFill>
                  <a:srgbClr val="60B6FF"/>
                </a:solidFill>
              </a:rPr>
              <a:t>amplitude</a:t>
            </a:r>
            <a:endParaRPr lang="en-US" sz="2400" i="1" smtClean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48833" y="5994420"/>
            <a:ext cx="102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FFFF"/>
                </a:solidFill>
              </a:rPr>
              <a:t>1 μm</a:t>
            </a:r>
          </a:p>
        </p:txBody>
      </p:sp>
      <p:pic>
        <p:nvPicPr>
          <p:cNvPr id="10" name="Picture 9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x</a:t>
            </a:r>
            <a:endParaRPr lang="en-US" dirty="0"/>
          </a:p>
        </p:txBody>
      </p:sp>
      <p:grpSp>
        <p:nvGrpSpPr>
          <p:cNvPr id="2" name="Group 18"/>
          <p:cNvGrpSpPr/>
          <p:nvPr/>
        </p:nvGrpSpPr>
        <p:grpSpPr>
          <a:xfrm>
            <a:off x="132861" y="736600"/>
            <a:ext cx="11957539" cy="5486400"/>
            <a:chOff x="228600" y="1371600"/>
            <a:chExt cx="11658600" cy="5349240"/>
          </a:xfrm>
        </p:grpSpPr>
        <p:grpSp>
          <p:nvGrpSpPr>
            <p:cNvPr id="3" name="Group 15"/>
            <p:cNvGrpSpPr/>
            <p:nvPr/>
          </p:nvGrpSpPr>
          <p:grpSpPr>
            <a:xfrm>
              <a:off x="228600" y="1371600"/>
              <a:ext cx="2743200" cy="5303520"/>
              <a:chOff x="228600" y="1371600"/>
              <a:chExt cx="2743200" cy="5303520"/>
            </a:xfrm>
          </p:grpSpPr>
          <p:pic>
            <p:nvPicPr>
              <p:cNvPr id="10" name="Picture 9" descr="IMO140850-141011-0033-0009_1.5um.gi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8600" y="1371600"/>
                <a:ext cx="2743200" cy="2743200"/>
              </a:xfrm>
              <a:prstGeom prst="rect">
                <a:avLst/>
              </a:prstGeom>
            </p:spPr>
          </p:pic>
          <p:pic>
            <p:nvPicPr>
              <p:cNvPr id="11" name="Picture 10" descr="Pupil_1_0.0_000_0.1.gi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1480" y="4297680"/>
                <a:ext cx="2377440" cy="2377440"/>
              </a:xfrm>
              <a:prstGeom prst="rect">
                <a:avLst/>
              </a:prstGeom>
            </p:spPr>
          </p:pic>
        </p:grpSp>
        <p:grpSp>
          <p:nvGrpSpPr>
            <p:cNvPr id="4" name="Group 17"/>
            <p:cNvGrpSpPr/>
            <p:nvPr/>
          </p:nvGrpSpPr>
          <p:grpSpPr>
            <a:xfrm>
              <a:off x="3211830" y="1371600"/>
              <a:ext cx="2743200" cy="5303520"/>
              <a:chOff x="3211830" y="1371600"/>
              <a:chExt cx="2743200" cy="5303520"/>
            </a:xfrm>
          </p:grpSpPr>
          <p:pic>
            <p:nvPicPr>
              <p:cNvPr id="7" name="Picture 6" descr="IMO140850-141011-0033-0007_1.5um.gi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11830" y="1371600"/>
                <a:ext cx="2743200" cy="2743200"/>
              </a:xfrm>
              <a:prstGeom prst="rect">
                <a:avLst/>
              </a:prstGeom>
            </p:spPr>
          </p:pic>
          <p:pic>
            <p:nvPicPr>
              <p:cNvPr id="12" name="Picture 11" descr="Pupil_1_0.5_000_0.1.gi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94710" y="4297680"/>
                <a:ext cx="2377440" cy="2377440"/>
              </a:xfrm>
              <a:prstGeom prst="rect">
                <a:avLst/>
              </a:prstGeom>
            </p:spPr>
          </p:pic>
        </p:grpSp>
        <p:grpSp>
          <p:nvGrpSpPr>
            <p:cNvPr id="6" name="Group 16"/>
            <p:cNvGrpSpPr/>
            <p:nvPr/>
          </p:nvGrpSpPr>
          <p:grpSpPr>
            <a:xfrm>
              <a:off x="6195060" y="1371600"/>
              <a:ext cx="2743200" cy="5303520"/>
              <a:chOff x="6195060" y="1371600"/>
              <a:chExt cx="2743200" cy="5303520"/>
            </a:xfrm>
          </p:grpSpPr>
          <p:pic>
            <p:nvPicPr>
              <p:cNvPr id="8" name="Picture 7" descr="IMO140850-141011-0033-0008_1.5um.gi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95060" y="1371600"/>
                <a:ext cx="2743200" cy="2743200"/>
              </a:xfrm>
              <a:prstGeom prst="rect">
                <a:avLst/>
              </a:prstGeom>
            </p:spPr>
          </p:pic>
          <p:pic>
            <p:nvPicPr>
              <p:cNvPr id="13" name="Picture 12" descr="Pupil_1_0.5_180_0.1.gi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77940" y="4297680"/>
                <a:ext cx="2377440" cy="2377440"/>
              </a:xfrm>
              <a:prstGeom prst="rect">
                <a:avLst/>
              </a:prstGeom>
            </p:spPr>
          </p:pic>
        </p:grpSp>
        <p:grpSp>
          <p:nvGrpSpPr>
            <p:cNvPr id="9" name="Group 15"/>
            <p:cNvGrpSpPr/>
            <p:nvPr/>
          </p:nvGrpSpPr>
          <p:grpSpPr>
            <a:xfrm>
              <a:off x="9144000" y="1371600"/>
              <a:ext cx="2743200" cy="5349240"/>
              <a:chOff x="9144000" y="1371600"/>
              <a:chExt cx="2743200" cy="5349240"/>
            </a:xfrm>
          </p:grpSpPr>
          <p:pic>
            <p:nvPicPr>
              <p:cNvPr id="14" name="Picture 13" descr="Pupil_1_0.5_000_0.1_diff.gif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26880" y="4343400"/>
                <a:ext cx="2377440" cy="2377440"/>
              </a:xfrm>
              <a:prstGeom prst="rect">
                <a:avLst/>
              </a:prstGeom>
            </p:spPr>
          </p:pic>
          <p:pic>
            <p:nvPicPr>
              <p:cNvPr id="15" name="Picture 14" descr="IMO140850-141011-0033-0007minus9_1.5um.gi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44000" y="1371600"/>
                <a:ext cx="2743200" cy="2743200"/>
              </a:xfrm>
              <a:prstGeom prst="rect">
                <a:avLst/>
              </a:prstGeom>
            </p:spPr>
          </p:pic>
        </p:grpSp>
      </p:grp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39469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r="2700000">
              <a:srgbClr val="000000"/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smtClean="0">
                <a:solidFill>
                  <a:schemeClr val="bg1"/>
                </a:solidFill>
                <a:latin typeface="Helvetica"/>
                <a:cs typeface="Helvetica"/>
              </a:rPr>
              <a:t>Differential Phase-Contrast Microscopy</a:t>
            </a:r>
            <a:r>
              <a:rPr lang="en-US" sz="3000" b="1" smtClean="0">
                <a:solidFill>
                  <a:srgbClr val="BFBFBF"/>
                </a:solidFill>
                <a:latin typeface="Helvetica"/>
                <a:cs typeface="Helvetica"/>
              </a:rPr>
              <a:t>*</a:t>
            </a:r>
            <a:endParaRPr lang="en-US" sz="3000" dirty="0" smtClean="0">
              <a:solidFill>
                <a:srgbClr val="BFBFBF"/>
              </a:solidFill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1584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*Mehta, </a:t>
            </a:r>
            <a:r>
              <a:rPr lang="en-US" i="1" smtClean="0">
                <a:solidFill>
                  <a:schemeClr val="bg1">
                    <a:lumMod val="75000"/>
                  </a:schemeClr>
                </a:solidFill>
              </a:rPr>
              <a:t>Optics Letters </a:t>
            </a:r>
            <a:r>
              <a:rPr lang="en-US" b="1" smtClean="0">
                <a:solidFill>
                  <a:schemeClr val="bg1">
                    <a:lumMod val="75000"/>
                  </a:schemeClr>
                </a:solidFill>
              </a:rPr>
              <a:t>34</a:t>
            </a:r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 (13), 2009  •  Tian, </a:t>
            </a:r>
            <a:r>
              <a:rPr lang="en-US" i="1" smtClean="0">
                <a:solidFill>
                  <a:schemeClr val="bg1">
                    <a:lumMod val="75000"/>
                  </a:schemeClr>
                </a:solidFill>
              </a:rPr>
              <a:t>Optics Letters </a:t>
            </a:r>
            <a:r>
              <a:rPr lang="en-US" b="1" smtClean="0">
                <a:solidFill>
                  <a:schemeClr val="bg1">
                    <a:lumMod val="75000"/>
                  </a:schemeClr>
                </a:solidFill>
              </a:rPr>
              <a:t>39</a:t>
            </a:r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 (5), 2014</a:t>
            </a:r>
          </a:p>
          <a:p>
            <a:r>
              <a:rPr lang="en-US" smtClean="0">
                <a:solidFill>
                  <a:srgbClr val="F98558"/>
                </a:solidFill>
              </a:rPr>
              <a:t>   • </a:t>
            </a:r>
            <a:r>
              <a:rPr lang="en-US">
                <a:solidFill>
                  <a:srgbClr val="F98558"/>
                </a:solidFill>
              </a:rPr>
              <a:t>Xibin Zhou, Dominic Ashworth, Kevin Cummings, </a:t>
            </a:r>
            <a:r>
              <a:rPr lang="en-US" i="1">
                <a:solidFill>
                  <a:srgbClr val="F98558"/>
                </a:solidFill>
              </a:rPr>
              <a:t>EUVL Symposium </a:t>
            </a:r>
            <a:r>
              <a:rPr lang="en-US">
                <a:solidFill>
                  <a:srgbClr val="F98558"/>
                </a:solidFill>
              </a:rPr>
              <a:t>2014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0" y="584200"/>
            <a:ext cx="3048000" cy="5664200"/>
          </a:xfrm>
          <a:prstGeom prst="rect">
            <a:avLst/>
          </a:prstGeom>
          <a:solidFill>
            <a:srgbClr val="294D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96000" y="584200"/>
            <a:ext cx="3048000" cy="5664200"/>
          </a:xfrm>
          <a:prstGeom prst="rect">
            <a:avLst/>
          </a:prstGeom>
          <a:solidFill>
            <a:srgbClr val="294D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477000" y="2794000"/>
            <a:ext cx="2362200" cy="784830"/>
          </a:xfrm>
          <a:prstGeom prst="rect">
            <a:avLst/>
          </a:prstGeom>
          <a:noFill/>
          <a:effectLst>
            <a:outerShdw blurRad="127000" dist="12700" dir="2700000">
              <a:schemeClr val="bg1">
                <a:alpha val="85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buFont typeface="Symbol" pitchFamily="-65" charset="2"/>
              <a:buChar char="∝"/>
            </a:pPr>
            <a:r>
              <a:rPr lang="en-US" sz="4500" b="1" dirty="0">
                <a:latin typeface="Symbol" charset="2"/>
                <a:cs typeface="Symbol" charset="2"/>
              </a:rPr>
              <a:t> </a:t>
            </a:r>
            <a:r>
              <a:rPr lang="en-US" sz="4500" b="1" dirty="0" smtClean="0">
                <a:latin typeface="Symbol" charset="2"/>
                <a:cs typeface="Symbol" charset="2"/>
              </a:rPr>
              <a:t>∂</a:t>
            </a:r>
            <a:r>
              <a:rPr lang="en-US" sz="4500" i="1" dirty="0" err="1" smtClean="0">
                <a:latin typeface="Times"/>
                <a:cs typeface="Times"/>
              </a:rPr>
              <a:t>φ</a:t>
            </a:r>
            <a:r>
              <a:rPr lang="en-US" sz="4500" b="1" dirty="0" err="1" smtClean="0">
                <a:latin typeface="Symbol" charset="2"/>
                <a:cs typeface="Symbol" charset="2"/>
              </a:rPr>
              <a:t>/</a:t>
            </a:r>
            <a:r>
              <a:rPr lang="en-US" sz="4500" b="1" dirty="0" err="1">
                <a:latin typeface="Symbol" charset="2"/>
                <a:cs typeface="Symbol" charset="2"/>
              </a:rPr>
              <a:t>∂</a:t>
            </a:r>
            <a:r>
              <a:rPr lang="en-US" sz="4500" i="1" dirty="0" err="1">
                <a:latin typeface="Times"/>
                <a:cs typeface="Times"/>
              </a:rPr>
              <a:t>x</a:t>
            </a:r>
            <a:endParaRPr lang="en-US" sz="4500" i="1" dirty="0">
              <a:latin typeface="Times"/>
              <a:cs typeface="Time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72200" y="675640"/>
            <a:ext cx="2758440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>
                <a:latin typeface="Times"/>
                <a:cs typeface="Times"/>
              </a:rPr>
              <a:t>(</a:t>
            </a:r>
            <a:r>
              <a:rPr lang="en-US" sz="4000" i="1">
                <a:latin typeface="Times"/>
                <a:cs typeface="Times"/>
              </a:rPr>
              <a:t>I</a:t>
            </a:r>
            <a:r>
              <a:rPr lang="en-US" sz="4000" i="1" baseline="-25000">
                <a:latin typeface="Times"/>
                <a:cs typeface="Times"/>
              </a:rPr>
              <a:t>R</a:t>
            </a:r>
            <a:r>
              <a:rPr lang="en-US" sz="4000" i="1">
                <a:latin typeface="Times"/>
                <a:cs typeface="Times"/>
              </a:rPr>
              <a:t>–I</a:t>
            </a:r>
            <a:r>
              <a:rPr lang="en-US" sz="4000" i="1" baseline="-25000">
                <a:latin typeface="Times"/>
                <a:cs typeface="Times"/>
              </a:rPr>
              <a:t>L</a:t>
            </a:r>
            <a:r>
              <a:rPr lang="en-US" sz="4000">
                <a:latin typeface="Times"/>
                <a:cs typeface="Times"/>
              </a:rPr>
              <a:t>)</a:t>
            </a:r>
            <a:r>
              <a:rPr lang="en-US" sz="4000" i="1">
                <a:latin typeface="Times"/>
                <a:cs typeface="Times"/>
              </a:rPr>
              <a:t> / I</a:t>
            </a:r>
            <a:r>
              <a:rPr lang="en-US" sz="4000" i="1" cap="small" baseline="-25000">
                <a:latin typeface="Times"/>
                <a:cs typeface="Times"/>
              </a:rPr>
              <a:t>net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8.88889E-6 L -0.34166 8.88889E-6 " pathEditMode="relative" ptsTypes="AA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IMO113715-140923-0003-0001_v3.png"/>
          <p:cNvPicPr>
            <a:picLocks noChangeAspect="1"/>
          </p:cNvPicPr>
          <p:nvPr/>
        </p:nvPicPr>
        <p:blipFill>
          <a:blip r:embed="rId3"/>
          <a:srcRect t="563" b="14353"/>
          <a:stretch>
            <a:fillRect/>
          </a:stretch>
        </p:blipFill>
        <p:spPr>
          <a:xfrm>
            <a:off x="0" y="0"/>
            <a:ext cx="9144000" cy="4038600"/>
          </a:xfrm>
          <a:prstGeom prst="rect">
            <a:avLst/>
          </a:prstGeom>
        </p:spPr>
      </p:pic>
      <p:pic>
        <p:nvPicPr>
          <p:cNvPr id="32" name="Picture 31" descr="IMO113715-140923-0003-0001_v3.png"/>
          <p:cNvPicPr>
            <a:picLocks noChangeAspect="1"/>
          </p:cNvPicPr>
          <p:nvPr/>
        </p:nvPicPr>
        <p:blipFill>
          <a:blip r:embed="rId3"/>
          <a:srcRect b="14916"/>
          <a:stretch>
            <a:fillRect/>
          </a:stretch>
        </p:blipFill>
        <p:spPr>
          <a:xfrm>
            <a:off x="0" y="0"/>
            <a:ext cx="9144001" cy="4038600"/>
          </a:xfrm>
          <a:prstGeom prst="rect">
            <a:avLst/>
          </a:prstGeom>
        </p:spPr>
      </p:pic>
      <p:pic>
        <p:nvPicPr>
          <p:cNvPr id="17" name="Picture 16" descr="ZP_conventional_stereo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267200"/>
            <a:ext cx="4114800" cy="2057400"/>
          </a:xfrm>
          <a:prstGeom prst="rect">
            <a:avLst/>
          </a:prstGeom>
        </p:spPr>
      </p:pic>
      <p:pic>
        <p:nvPicPr>
          <p:cNvPr id="15" name="Picture 14" descr="SHARP_white1.png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-25400"/>
            <a:ext cx="39344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99B7CE"/>
                </a:solidFill>
              </a:rPr>
              <a:t>Conventional Lens</a:t>
            </a:r>
            <a:endParaRPr lang="en-US" sz="3200" i="1" dirty="0">
              <a:solidFill>
                <a:srgbClr val="99B7C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410200" y="4267200"/>
            <a:ext cx="2057400" cy="205382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349448" y="5204817"/>
            <a:ext cx="178904" cy="1785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3657600"/>
            <a:ext cx="176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SHARP image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620000" y="3576935"/>
            <a:ext cx="1584515" cy="461665"/>
            <a:chOff x="7620000" y="3576935"/>
            <a:chExt cx="1584515" cy="461665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7620000" y="3836737"/>
              <a:ext cx="564185" cy="1588"/>
            </a:xfrm>
            <a:prstGeom prst="line">
              <a:avLst/>
            </a:prstGeom>
            <a:ln w="1016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8252328" y="3576935"/>
              <a:ext cx="9521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chemeClr val="bg1">
                      <a:lumMod val="75000"/>
                    </a:schemeClr>
                  </a:solidFill>
                </a:rPr>
                <a:t>2 µm</a:t>
              </a:r>
              <a:endParaRPr lang="en-US" sz="2400" b="1" i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IMO113715-140923-0003-0002+3_v3.png"/>
          <p:cNvPicPr>
            <a:picLocks noChangeAspect="1"/>
          </p:cNvPicPr>
          <p:nvPr/>
        </p:nvPicPr>
        <p:blipFill>
          <a:blip r:embed="rId3"/>
          <a:srcRect t="1057" b="19093"/>
          <a:stretch>
            <a:fillRect/>
          </a:stretch>
        </p:blipFill>
        <p:spPr>
          <a:xfrm>
            <a:off x="0" y="0"/>
            <a:ext cx="9144000" cy="4038600"/>
          </a:xfrm>
          <a:prstGeom prst="rect">
            <a:avLst/>
          </a:prstGeom>
        </p:spPr>
      </p:pic>
      <p:pic>
        <p:nvPicPr>
          <p:cNvPr id="9" name="Picture 8" descr="ZP_stereo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267200"/>
            <a:ext cx="4114800" cy="2057400"/>
          </a:xfrm>
          <a:prstGeom prst="rect">
            <a:avLst/>
          </a:prstGeom>
        </p:spPr>
      </p:pic>
      <p:pic>
        <p:nvPicPr>
          <p:cNvPr id="15" name="Picture 14" descr="SHARP_white1.png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410200" y="4267200"/>
            <a:ext cx="2057400" cy="205382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22127" y="5204817"/>
            <a:ext cx="178904" cy="1785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282732" y="5204817"/>
            <a:ext cx="178904" cy="1785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3657600"/>
            <a:ext cx="176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SHARP image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620000" y="3576935"/>
            <a:ext cx="1584515" cy="461665"/>
            <a:chOff x="7620000" y="3576935"/>
            <a:chExt cx="1584515" cy="461665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7620000" y="3836737"/>
              <a:ext cx="564185" cy="1588"/>
            </a:xfrm>
            <a:prstGeom prst="line">
              <a:avLst/>
            </a:prstGeom>
            <a:ln w="1016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8252328" y="3576935"/>
              <a:ext cx="9521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chemeClr val="bg1">
                      <a:lumMod val="75000"/>
                    </a:schemeClr>
                  </a:solidFill>
                </a:rPr>
                <a:t>2 µm</a:t>
              </a:r>
              <a:endParaRPr lang="en-US" sz="2400" b="1" i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0" y="-25400"/>
            <a:ext cx="26125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99B7CE"/>
                </a:solidFill>
              </a:rPr>
              <a:t>Stereo Lens</a:t>
            </a:r>
            <a:endParaRPr lang="en-US" sz="3200" i="1" dirty="0">
              <a:solidFill>
                <a:srgbClr val="99B7C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 flipH="1" flipV="1">
            <a:off x="1448197" y="5486003"/>
            <a:ext cx="2743200" cy="79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2819401" y="5204817"/>
            <a:ext cx="2781630" cy="1653183"/>
            <a:chOff x="2819401" y="5204817"/>
            <a:chExt cx="2781630" cy="1653183"/>
          </a:xfrm>
        </p:grpSpPr>
        <p:cxnSp>
          <p:nvCxnSpPr>
            <p:cNvPr id="24" name="Straight Connector 23"/>
            <p:cNvCxnSpPr/>
            <p:nvPr/>
          </p:nvCxnSpPr>
          <p:spPr>
            <a:xfrm rot="5400000" flipH="1" flipV="1">
              <a:off x="2528455" y="5500254"/>
              <a:ext cx="1648692" cy="1066800"/>
            </a:xfrm>
            <a:prstGeom prst="line">
              <a:avLst/>
            </a:prstGeom>
            <a:ln w="85725" cap="flat" cmpd="sng" algn="ctr">
              <a:solidFill>
                <a:srgbClr val="FC2907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76200" dist="63500" dir="2700000">
                <a:srgbClr val="000000">
                  <a:alpha val="72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5422127" y="5204817"/>
              <a:ext cx="178904" cy="17859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783976" y="5204817"/>
            <a:ext cx="5677660" cy="1653183"/>
            <a:chOff x="1783976" y="5204817"/>
            <a:chExt cx="5677660" cy="1653183"/>
          </a:xfrm>
        </p:grpSpPr>
        <p:cxnSp>
          <p:nvCxnSpPr>
            <p:cNvPr id="18" name="Straight Connector 17"/>
            <p:cNvCxnSpPr/>
            <p:nvPr/>
          </p:nvCxnSpPr>
          <p:spPr>
            <a:xfrm rot="16200000" flipV="1">
              <a:off x="1501588" y="5540188"/>
              <a:ext cx="1600200" cy="1035424"/>
            </a:xfrm>
            <a:prstGeom prst="line">
              <a:avLst/>
            </a:prstGeom>
            <a:ln w="857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76200" dist="63500" dir="2700000">
                <a:srgbClr val="000000">
                  <a:alpha val="72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7282732" y="5204817"/>
              <a:ext cx="178904" cy="17859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SHARP_white1.pn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7010400"/>
            <a:ext cx="7563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GREMLIN3_AGCf</a:t>
            </a:r>
            <a:r>
              <a:rPr lang="en-US" dirty="0" smtClean="0"/>
              <a:t>-140925-0009 through 0018 excluding 0012 and 0013</a:t>
            </a:r>
            <a:endParaRPr lang="en-US" dirty="0"/>
          </a:p>
        </p:txBody>
      </p:sp>
      <p:pic>
        <p:nvPicPr>
          <p:cNvPr id="16" name="Picture 15" descr="GREMLIN3_AGCf-140925-0011-0010-2.0u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800"/>
            <a:ext cx="2240280" cy="2349357"/>
          </a:xfrm>
          <a:prstGeom prst="rect">
            <a:avLst/>
          </a:prstGeom>
        </p:spPr>
      </p:pic>
      <p:pic>
        <p:nvPicPr>
          <p:cNvPr id="17" name="Picture 16" descr="GREMLIN3_AGCf-140925-0012-0009-2.0u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240" y="685800"/>
            <a:ext cx="2240280" cy="2349357"/>
          </a:xfrm>
          <a:prstGeom prst="rect">
            <a:avLst/>
          </a:prstGeom>
        </p:spPr>
      </p:pic>
      <p:pic>
        <p:nvPicPr>
          <p:cNvPr id="18" name="Picture 17" descr="GREMLIN3_AGCf-140925-0010-0012-2.0u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2480" y="685800"/>
            <a:ext cx="2240280" cy="2349357"/>
          </a:xfrm>
          <a:prstGeom prst="rect">
            <a:avLst/>
          </a:prstGeom>
        </p:spPr>
      </p:pic>
      <p:pic>
        <p:nvPicPr>
          <p:cNvPr id="19" name="Picture 18" descr="GREMLIN3_AGCf-140925-0009-0010-2.0u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3720" y="685800"/>
            <a:ext cx="2240280" cy="2349357"/>
          </a:xfrm>
          <a:prstGeom prst="rect">
            <a:avLst/>
          </a:prstGeom>
        </p:spPr>
      </p:pic>
      <p:pic>
        <p:nvPicPr>
          <p:cNvPr id="22" name="Picture 21" descr="GREMLIN3_AGCf-140925-0018-0011-2.0u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3720" y="3289443"/>
            <a:ext cx="2240280" cy="2349357"/>
          </a:xfrm>
          <a:prstGeom prst="rect">
            <a:avLst/>
          </a:prstGeom>
        </p:spPr>
      </p:pic>
      <p:pic>
        <p:nvPicPr>
          <p:cNvPr id="23" name="Picture 22" descr="GREMLIN3_AGCf-140925-0017-0010-2.0u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2480" y="3289443"/>
            <a:ext cx="2240280" cy="2349357"/>
          </a:xfrm>
          <a:prstGeom prst="rect">
            <a:avLst/>
          </a:prstGeom>
        </p:spPr>
      </p:pic>
      <p:pic>
        <p:nvPicPr>
          <p:cNvPr id="24" name="Picture 23" descr="GREMLIN3_AGCf-140925-0015-0010-2.0u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1240" y="3289443"/>
            <a:ext cx="2240280" cy="2349357"/>
          </a:xfrm>
          <a:prstGeom prst="rect">
            <a:avLst/>
          </a:prstGeom>
        </p:spPr>
      </p:pic>
      <p:pic>
        <p:nvPicPr>
          <p:cNvPr id="25" name="Picture 24" descr="GREMLIN3_AGCf-140925-0016-0009-2.0um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289443"/>
            <a:ext cx="2240280" cy="23493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06429" y="6519446"/>
            <a:ext cx="4137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smtClean="0">
                <a:solidFill>
                  <a:srgbClr val="FFFFFF"/>
                </a:solidFill>
              </a:rPr>
              <a:t>Courtesy Mangat, Wood: </a:t>
            </a:r>
            <a:r>
              <a:rPr lang="en-US" sz="1600" b="1" smtClean="0">
                <a:solidFill>
                  <a:srgbClr val="FFFFFF"/>
                </a:solidFill>
              </a:rPr>
              <a:t>GlobalFoundries</a:t>
            </a:r>
            <a:endParaRPr lang="en-US" sz="1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SHARP_white1.pn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pic>
        <p:nvPicPr>
          <p:cNvPr id="10" name="Picture 9" descr="stereo_2014-09-23a-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023768" y="6396335"/>
            <a:ext cx="2163371" cy="461665"/>
            <a:chOff x="7086600" y="6212304"/>
            <a:chExt cx="2163371" cy="461665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086600" y="6473694"/>
              <a:ext cx="1115568" cy="0"/>
            </a:xfrm>
            <a:prstGeom prst="line">
              <a:avLst/>
            </a:prstGeom>
            <a:ln w="1016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297784" y="6212304"/>
              <a:ext cx="9521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chemeClr val="bg1">
                      <a:lumMod val="75000"/>
                    </a:schemeClr>
                  </a:solidFill>
                </a:rPr>
                <a:t>2 µm</a:t>
              </a:r>
              <a:endParaRPr lang="en-US" sz="2400" b="1" i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7010400"/>
            <a:ext cx="11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animated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19800" y="7010400"/>
            <a:ext cx="232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Series: 140923-0003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2936" y="2362200"/>
            <a:ext cx="2361003" cy="33432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cap="small" smtClean="0">
                <a:solidFill>
                  <a:schemeClr val="bg1"/>
                </a:solidFill>
              </a:rPr>
              <a:t> - Left</a:t>
            </a:r>
          </a:p>
          <a:p>
            <a:r>
              <a:rPr lang="en-US" sz="3200" b="1" i="1" cap="small" smtClean="0">
                <a:solidFill>
                  <a:schemeClr val="bg1"/>
                </a:solidFill>
              </a:rPr>
              <a:t> - Center</a:t>
            </a:r>
          </a:p>
          <a:p>
            <a:r>
              <a:rPr lang="en-US" sz="3200" b="1" i="1" cap="small" smtClean="0">
                <a:solidFill>
                  <a:schemeClr val="bg1"/>
                </a:solidFill>
              </a:rPr>
              <a:t> - Right</a:t>
            </a:r>
          </a:p>
          <a:p>
            <a:endParaRPr lang="en-US" sz="3200" b="1" i="1" smtClean="0">
              <a:solidFill>
                <a:schemeClr val="bg1"/>
              </a:solidFill>
            </a:endParaRPr>
          </a:p>
          <a:p>
            <a:pPr>
              <a:lnSpc>
                <a:spcPts val="3300"/>
              </a:lnSpc>
            </a:pPr>
            <a:r>
              <a:rPr lang="en-US" sz="3200" i="1" smtClean="0">
                <a:solidFill>
                  <a:schemeClr val="bg1"/>
                </a:solidFill>
              </a:rPr>
              <a:t>Working</a:t>
            </a:r>
          </a:p>
          <a:p>
            <a:pPr>
              <a:lnSpc>
                <a:spcPts val="3300"/>
              </a:lnSpc>
            </a:pPr>
            <a:r>
              <a:rPr lang="en-US" sz="3200" i="1" smtClean="0">
                <a:solidFill>
                  <a:schemeClr val="bg1"/>
                </a:solidFill>
              </a:rPr>
              <a:t>toward</a:t>
            </a:r>
            <a:br>
              <a:rPr lang="en-US" sz="3200" i="1" smtClean="0">
                <a:solidFill>
                  <a:schemeClr val="bg1"/>
                </a:solidFill>
              </a:rPr>
            </a:br>
            <a:r>
              <a:rPr lang="en-US" sz="3200" i="1" smtClean="0">
                <a:solidFill>
                  <a:schemeClr val="bg1"/>
                </a:solidFill>
              </a:rPr>
              <a:t>3D imaging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24" name="Picture 23" descr="ZP_stereo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7200"/>
            <a:ext cx="2286000" cy="1143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561068"/>
            <a:ext cx="1440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chemeClr val="bg1"/>
                </a:solidFill>
              </a:rPr>
              <a:t>Stereo Lens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SHARP_white1.pn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pic>
        <p:nvPicPr>
          <p:cNvPr id="19" name="Picture 18" descr="ZP_stereo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657600"/>
            <a:ext cx="2286000" cy="1143000"/>
          </a:xfrm>
          <a:prstGeom prst="rect">
            <a:avLst/>
          </a:prstGeom>
          <a:effectLst>
            <a:outerShdw blurRad="50800" dist="38100" dir="2700000">
              <a:srgbClr val="000000">
                <a:alpha val="60000"/>
              </a:srgbClr>
            </a:outerShdw>
          </a:effectLst>
        </p:spPr>
      </p:pic>
      <p:pic>
        <p:nvPicPr>
          <p:cNvPr id="10" name="Picture 9" descr="Stereo-2014-09-23_2BC_6bit_crop_animated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25" y="0"/>
            <a:ext cx="6619875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936" y="609600"/>
            <a:ext cx="17305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cap="small" smtClean="0">
                <a:solidFill>
                  <a:schemeClr val="bg1"/>
                </a:solidFill>
              </a:rPr>
              <a:t> - Left</a:t>
            </a:r>
          </a:p>
          <a:p>
            <a:r>
              <a:rPr lang="en-US" sz="3200" b="1" i="1" cap="small" smtClean="0">
                <a:solidFill>
                  <a:schemeClr val="bg1"/>
                </a:solidFill>
              </a:rPr>
              <a:t> - Right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732280" y="6324600"/>
            <a:ext cx="667512" cy="0"/>
          </a:xfrm>
          <a:prstGeom prst="line">
            <a:avLst/>
          </a:prstGeom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76400" y="58674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</a:rPr>
              <a:t>1 µm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98685" y="7010400"/>
            <a:ext cx="154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140923-0004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70400" y="1864360"/>
            <a:ext cx="2722880" cy="3774440"/>
          </a:xfrm>
          <a:prstGeom prst="rect">
            <a:avLst/>
          </a:prstGeom>
          <a:noFill/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SHARP_white1.pn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pic>
        <p:nvPicPr>
          <p:cNvPr id="12" name="Picture 11" descr="Images_1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-152400"/>
            <a:ext cx="5085051" cy="6858000"/>
          </a:xfrm>
          <a:prstGeom prst="rect">
            <a:avLst/>
          </a:prstGeom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" name="Picture 12" descr="ZP_stereo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657600"/>
            <a:ext cx="2286000" cy="1143000"/>
          </a:xfrm>
          <a:prstGeom prst="rect">
            <a:avLst/>
          </a:prstGeom>
          <a:effectLst>
            <a:outerShdw blurRad="50800" dist="38100" dir="2700000">
              <a:srgbClr val="000000">
                <a:alpha val="6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02936" y="609600"/>
            <a:ext cx="17305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cap="small" smtClean="0">
                <a:solidFill>
                  <a:schemeClr val="bg1"/>
                </a:solidFill>
              </a:rPr>
              <a:t> - Left</a:t>
            </a:r>
          </a:p>
          <a:p>
            <a:r>
              <a:rPr lang="en-US" sz="3200" b="1" i="1" cap="small" smtClean="0">
                <a:solidFill>
                  <a:schemeClr val="bg1"/>
                </a:solidFill>
              </a:rPr>
              <a:t> - Right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419960" y="6324600"/>
            <a:ext cx="646481" cy="0"/>
          </a:xfrm>
          <a:prstGeom prst="line">
            <a:avLst/>
          </a:prstGeom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57400" y="58674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</a:rPr>
              <a:t>0.5 µm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04691" y="-228600"/>
            <a:ext cx="9445517" cy="7086600"/>
            <a:chOff x="0" y="-2"/>
            <a:chExt cx="9140826" cy="6858002"/>
          </a:xfrm>
        </p:grpSpPr>
        <p:pic>
          <p:nvPicPr>
            <p:cNvPr id="12" name="Picture 11" descr="SHARP_CAL_DISK-140904-0005-0001-7.0um_scaled_A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"/>
              <a:ext cx="9140826" cy="6858002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5860026" y="6563032"/>
              <a:ext cx="1298448" cy="0"/>
            </a:xfrm>
            <a:prstGeom prst="line">
              <a:avLst/>
            </a:prstGeom>
            <a:ln w="889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1890000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-25400"/>
            <a:ext cx="78021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Coherence affects roughness (speckle)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2685" y="7086600"/>
            <a:ext cx="4252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SHARP_CAL_DISK</a:t>
            </a:r>
            <a:r>
              <a:rPr lang="en-US" dirty="0" smtClean="0"/>
              <a:t>-140904-0005-0003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77566" y="6186441"/>
            <a:ext cx="1128234" cy="584776"/>
          </a:xfrm>
          <a:prstGeom prst="rect">
            <a:avLst/>
          </a:prstGeom>
          <a:noFill/>
          <a:effectLst>
            <a:outerShdw blurRad="25400" dist="25400" dir="18900000">
              <a:srgbClr val="000000">
                <a:alpha val="79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1 µ</a:t>
            </a:r>
            <a:r>
              <a:rPr lang="en-US" sz="3200" b="1" dirty="0" err="1" smtClean="0">
                <a:solidFill>
                  <a:schemeClr val="bg1"/>
                </a:solidFill>
              </a:rPr>
              <a:t>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SHARP_white1.pn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-25400"/>
            <a:ext cx="74462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Users’ illumination pupil-fill requests</a:t>
            </a:r>
            <a:endParaRPr lang="en-US" sz="3200" i="1" dirty="0">
              <a:solidFill>
                <a:schemeClr val="bg1"/>
              </a:solidFill>
            </a:endParaRPr>
          </a:p>
        </p:txBody>
      </p:sp>
      <p:grpSp>
        <p:nvGrpSpPr>
          <p:cNvPr id="2" name="Group 30"/>
          <p:cNvGrpSpPr/>
          <p:nvPr/>
        </p:nvGrpSpPr>
        <p:grpSpPr>
          <a:xfrm>
            <a:off x="190500" y="914400"/>
            <a:ext cx="8748997" cy="1570892"/>
            <a:chOff x="190500" y="914400"/>
            <a:chExt cx="8748997" cy="1570892"/>
          </a:xfrm>
        </p:grpSpPr>
        <p:pic>
          <p:nvPicPr>
            <p:cNvPr id="9" name="Picture 8" descr="0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500" y="914400"/>
              <a:ext cx="1570892" cy="1570892"/>
            </a:xfrm>
            <a:prstGeom prst="rect">
              <a:avLst/>
            </a:prstGeom>
          </p:spPr>
        </p:pic>
        <p:pic>
          <p:nvPicPr>
            <p:cNvPr id="16" name="Picture 15" descr="0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5026" y="914400"/>
              <a:ext cx="1570892" cy="1570892"/>
            </a:xfrm>
            <a:prstGeom prst="rect">
              <a:avLst/>
            </a:prstGeom>
          </p:spPr>
        </p:pic>
        <p:pic>
          <p:nvPicPr>
            <p:cNvPr id="19" name="Picture 18" descr="08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79552" y="914400"/>
              <a:ext cx="1570892" cy="1570892"/>
            </a:xfrm>
            <a:prstGeom prst="rect">
              <a:avLst/>
            </a:prstGeom>
          </p:spPr>
        </p:pic>
        <p:pic>
          <p:nvPicPr>
            <p:cNvPr id="20" name="Picture 19" descr="09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74079" y="914400"/>
              <a:ext cx="1570892" cy="1570892"/>
            </a:xfrm>
            <a:prstGeom prst="rect">
              <a:avLst/>
            </a:prstGeom>
          </p:spPr>
        </p:pic>
        <p:pic>
          <p:nvPicPr>
            <p:cNvPr id="21" name="Picture 20" descr="10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68605" y="914400"/>
              <a:ext cx="1570892" cy="1570892"/>
            </a:xfrm>
            <a:prstGeom prst="rect">
              <a:avLst/>
            </a:prstGeom>
          </p:spPr>
        </p:pic>
      </p:grpSp>
      <p:grpSp>
        <p:nvGrpSpPr>
          <p:cNvPr id="3" name="Group 28"/>
          <p:cNvGrpSpPr/>
          <p:nvPr/>
        </p:nvGrpSpPr>
        <p:grpSpPr>
          <a:xfrm>
            <a:off x="190500" y="4829908"/>
            <a:ext cx="6954471" cy="1570892"/>
            <a:chOff x="190500" y="4829908"/>
            <a:chExt cx="6954471" cy="1570892"/>
          </a:xfrm>
        </p:grpSpPr>
        <p:pic>
          <p:nvPicPr>
            <p:cNvPr id="14" name="Picture 13" descr="04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79552" y="4829908"/>
              <a:ext cx="1570892" cy="1570892"/>
            </a:xfrm>
            <a:prstGeom prst="rect">
              <a:avLst/>
            </a:prstGeom>
          </p:spPr>
        </p:pic>
        <p:pic>
          <p:nvPicPr>
            <p:cNvPr id="17" name="Picture 16" descr="06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74079" y="4829908"/>
              <a:ext cx="1570892" cy="1570892"/>
            </a:xfrm>
            <a:prstGeom prst="rect">
              <a:avLst/>
            </a:prstGeom>
          </p:spPr>
        </p:pic>
        <p:pic>
          <p:nvPicPr>
            <p:cNvPr id="22" name="Picture 21" descr="11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85026" y="4829908"/>
              <a:ext cx="1570892" cy="1570892"/>
            </a:xfrm>
            <a:prstGeom prst="rect">
              <a:avLst/>
            </a:prstGeom>
          </p:spPr>
        </p:pic>
        <p:pic>
          <p:nvPicPr>
            <p:cNvPr id="23" name="Picture 22" descr="12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0500" y="4829908"/>
              <a:ext cx="1570892" cy="1570892"/>
            </a:xfrm>
            <a:prstGeom prst="rect">
              <a:avLst/>
            </a:prstGeom>
          </p:spPr>
        </p:pic>
      </p:grpSp>
      <p:grpSp>
        <p:nvGrpSpPr>
          <p:cNvPr id="4" name="Group 29"/>
          <p:cNvGrpSpPr/>
          <p:nvPr/>
        </p:nvGrpSpPr>
        <p:grpSpPr>
          <a:xfrm>
            <a:off x="190500" y="2872154"/>
            <a:ext cx="8748997" cy="1570892"/>
            <a:chOff x="190500" y="2747108"/>
            <a:chExt cx="8748997" cy="1570892"/>
          </a:xfrm>
        </p:grpSpPr>
        <p:pic>
          <p:nvPicPr>
            <p:cNvPr id="11" name="Picture 10" descr="01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0500" y="2747108"/>
              <a:ext cx="1570892" cy="1570892"/>
            </a:xfrm>
            <a:prstGeom prst="rect">
              <a:avLst/>
            </a:prstGeom>
          </p:spPr>
        </p:pic>
        <p:pic>
          <p:nvPicPr>
            <p:cNvPr id="12" name="Picture 11" descr="02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85026" y="2747108"/>
              <a:ext cx="1570892" cy="1570892"/>
            </a:xfrm>
            <a:prstGeom prst="rect">
              <a:avLst/>
            </a:prstGeom>
          </p:spPr>
        </p:pic>
        <p:pic>
          <p:nvPicPr>
            <p:cNvPr id="13" name="Picture 12" descr="03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79552" y="2747108"/>
              <a:ext cx="1570892" cy="1570892"/>
            </a:xfrm>
            <a:prstGeom prst="rect">
              <a:avLst/>
            </a:prstGeom>
          </p:spPr>
        </p:pic>
        <p:pic>
          <p:nvPicPr>
            <p:cNvPr id="24" name="Picture 23" descr="13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574079" y="2747108"/>
              <a:ext cx="1570892" cy="1570892"/>
            </a:xfrm>
            <a:prstGeom prst="rect">
              <a:avLst/>
            </a:prstGeom>
          </p:spPr>
        </p:pic>
        <p:pic>
          <p:nvPicPr>
            <p:cNvPr id="25" name="Picture 24" descr="14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368605" y="2747108"/>
              <a:ext cx="1570892" cy="157089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SHARP_Pupil_01_full.pn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824380"/>
            <a:ext cx="8839200" cy="6186020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6200" y="0"/>
            <a:ext cx="38138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SHARP condenser</a:t>
            </a:r>
            <a:endParaRPr lang="en-US" sz="3200" b="1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66171" y="5562600"/>
            <a:ext cx="5577629" cy="584776"/>
            <a:chOff x="1768051" y="6116320"/>
            <a:chExt cx="5577629" cy="584776"/>
          </a:xfrm>
        </p:grpSpPr>
        <p:sp>
          <p:nvSpPr>
            <p:cNvPr id="7" name="TextBox 6"/>
            <p:cNvSpPr txBox="1"/>
            <p:nvPr/>
          </p:nvSpPr>
          <p:spPr>
            <a:xfrm>
              <a:off x="1768051" y="6116320"/>
              <a:ext cx="557762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smtClean="0"/>
                <a:t>position      Illumination angle</a:t>
              </a:r>
              <a:endParaRPr lang="en-US" sz="3200" i="1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3352800" y="6456680"/>
              <a:ext cx="502920" cy="0"/>
            </a:xfrm>
            <a:prstGeom prst="straightConnector1">
              <a:avLst/>
            </a:prstGeom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7433275" y="609600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visible light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_PFM-130516-0015-0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"/>
            <a:ext cx="9144000" cy="63817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-25400"/>
            <a:ext cx="7594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Coherence Control: Pupil </a:t>
            </a:r>
            <a:r>
              <a:rPr lang="en-US" sz="3200" b="1" dirty="0" smtClean="0">
                <a:solidFill>
                  <a:schemeClr val="bg1"/>
                </a:solidFill>
              </a:rPr>
              <a:t>Fill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SHARP_white1.png"/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26499" y="609600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EUV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_PFM-130516-0015-0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"/>
            <a:ext cx="9144000" cy="63817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295400" y="660400"/>
            <a:ext cx="6602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71600" algn="ctr"/>
                <a:tab pos="3200400" algn="ctr"/>
                <a:tab pos="5029200" algn="ctr"/>
              </a:tabLst>
            </a:pPr>
            <a:r>
              <a:rPr lang="en-US" sz="2800" b="1">
                <a:solidFill>
                  <a:srgbClr val="4AD300"/>
                </a:solidFill>
              </a:rPr>
              <a:t>	0.5 4xNA	</a:t>
            </a:r>
            <a:r>
              <a:rPr lang="en-US" sz="2800" b="1">
                <a:solidFill>
                  <a:srgbClr val="D69313"/>
                </a:solidFill>
              </a:rPr>
              <a:t>0.8 σ	</a:t>
            </a:r>
            <a:r>
              <a:rPr lang="en-US" sz="2800" b="1">
                <a:solidFill>
                  <a:srgbClr val="8AA5D5"/>
                </a:solidFill>
              </a:rPr>
              <a:t>8° CRA</a:t>
            </a:r>
            <a:endParaRPr lang="en-US" sz="2800" b="1">
              <a:solidFill>
                <a:srgbClr val="CD2A0C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-25400"/>
            <a:ext cx="7594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Coherence Control: Pupil Fill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HARP_white1.png"/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_PFM-130516-0015-00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"/>
            <a:ext cx="9144000" cy="63817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-25400"/>
            <a:ext cx="7594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Coherence Control: Pupil Fill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HARP_white1.png"/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95400" y="660400"/>
            <a:ext cx="6602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71600" algn="ctr"/>
                <a:tab pos="3200400" algn="ctr"/>
                <a:tab pos="5029200" algn="ctr"/>
              </a:tabLst>
            </a:pPr>
            <a:r>
              <a:rPr lang="en-US" sz="2800" b="1">
                <a:solidFill>
                  <a:srgbClr val="4AD300"/>
                </a:solidFill>
              </a:rPr>
              <a:t>	0.5 4xNA	</a:t>
            </a:r>
            <a:r>
              <a:rPr lang="en-US" sz="2800" b="1">
                <a:solidFill>
                  <a:srgbClr val="D69313"/>
                </a:solidFill>
              </a:rPr>
              <a:t>0.2–0.8 σ	</a:t>
            </a:r>
            <a:r>
              <a:rPr lang="en-US" sz="2800" b="1">
                <a:solidFill>
                  <a:srgbClr val="8AA5D5"/>
                </a:solidFill>
              </a:rPr>
              <a:t>8° CRA</a:t>
            </a:r>
            <a:endParaRPr lang="en-US" sz="2800" b="1">
              <a:solidFill>
                <a:srgbClr val="CD2A0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_PFM-130516-0015-0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"/>
            <a:ext cx="9144000" cy="63817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-25400"/>
            <a:ext cx="7594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Coherence Control: Pupil Fill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SHARP_white1.png"/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95400" y="660400"/>
            <a:ext cx="6602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71600" algn="ctr"/>
                <a:tab pos="3200400" algn="ctr"/>
                <a:tab pos="5029200" algn="ctr"/>
              </a:tabLst>
            </a:pPr>
            <a:r>
              <a:rPr lang="en-US" sz="2800" b="1">
                <a:solidFill>
                  <a:srgbClr val="4AD300"/>
                </a:solidFill>
              </a:rPr>
              <a:t>	0.5 4xNA	</a:t>
            </a:r>
            <a:r>
              <a:rPr lang="en-US" sz="2800" b="1">
                <a:solidFill>
                  <a:srgbClr val="D69313"/>
                </a:solidFill>
              </a:rPr>
              <a:t>1.0 σ	</a:t>
            </a:r>
            <a:r>
              <a:rPr lang="en-US" sz="2800" b="1">
                <a:solidFill>
                  <a:srgbClr val="8AA5D5"/>
                </a:solidFill>
              </a:rPr>
              <a:t>8° CRA</a:t>
            </a:r>
            <a:endParaRPr lang="en-US" sz="2800" b="1">
              <a:solidFill>
                <a:srgbClr val="CD2A0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O113715-140927-0026-0001-8.0um_crop2.jpg"/>
          <p:cNvPicPr>
            <a:picLocks noChangeAspect="1"/>
          </p:cNvPicPr>
          <p:nvPr/>
        </p:nvPicPr>
        <p:blipFill>
          <a:blip r:embed="rId3"/>
          <a:srcRect b="-1111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75700" y="5435600"/>
            <a:ext cx="228600" cy="12954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</a:gradFill>
          <a:ln>
            <a:solidFill>
              <a:schemeClr val="bg1">
                <a:lumMod val="75000"/>
              </a:schemeClr>
            </a:solidFill>
          </a:ln>
          <a:effectLst>
            <a:outerShdw blurRad="63500" dist="38100" dir="5400000" rotWithShape="0">
              <a:srgbClr val="000000">
                <a:alpha val="7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_PFM-130516-0015-0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"/>
            <a:ext cx="9144000" cy="63817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-25400"/>
            <a:ext cx="7594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Coherence Control: Pupil Fill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SHARP_white1.png"/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95400" y="660400"/>
            <a:ext cx="6602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71600" algn="ctr"/>
                <a:tab pos="3200400" algn="ctr"/>
                <a:tab pos="5029200" algn="ctr"/>
              </a:tabLst>
            </a:pPr>
            <a:r>
              <a:rPr lang="en-US" sz="2800" b="1">
                <a:solidFill>
                  <a:srgbClr val="4AD300"/>
                </a:solidFill>
              </a:rPr>
              <a:t>	0.5 4xNA	</a:t>
            </a:r>
            <a:r>
              <a:rPr lang="en-US" sz="2800" b="1">
                <a:solidFill>
                  <a:srgbClr val="D69313"/>
                </a:solidFill>
              </a:rPr>
              <a:t>1.2 σ	</a:t>
            </a:r>
            <a:r>
              <a:rPr lang="en-US" sz="2800" b="1">
                <a:solidFill>
                  <a:srgbClr val="8AA5D5"/>
                </a:solidFill>
              </a:rPr>
              <a:t>8° CRA</a:t>
            </a:r>
            <a:endParaRPr lang="en-US" sz="2800" b="1">
              <a:solidFill>
                <a:srgbClr val="CD2A0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_PFM-130516-0015-0008.jpg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0" y="476250"/>
            <a:ext cx="9144000" cy="63817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-25400"/>
            <a:ext cx="7594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Coherence Control: Pupil Fill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SHARP_white1.png"/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95400" y="660400"/>
            <a:ext cx="6602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71600" algn="ctr"/>
                <a:tab pos="3200400" algn="ctr"/>
                <a:tab pos="5029200" algn="ctr"/>
              </a:tabLst>
            </a:pPr>
            <a:r>
              <a:rPr lang="en-US" sz="2800" b="1">
                <a:solidFill>
                  <a:srgbClr val="4AD300"/>
                </a:solidFill>
              </a:rPr>
              <a:t>	0.625 4xNA	</a:t>
            </a:r>
            <a:r>
              <a:rPr lang="en-US" sz="2800" b="1">
                <a:solidFill>
                  <a:srgbClr val="D69313"/>
                </a:solidFill>
              </a:rPr>
              <a:t>1.0 σ	</a:t>
            </a:r>
            <a:r>
              <a:rPr lang="en-US" sz="2800" b="1">
                <a:solidFill>
                  <a:srgbClr val="8AA5D5"/>
                </a:solidFill>
              </a:rPr>
              <a:t>10° CRA</a:t>
            </a:r>
            <a:endParaRPr lang="en-US" sz="2800" b="1">
              <a:solidFill>
                <a:srgbClr val="CD2A0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_PFM-130516-0015-0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"/>
            <a:ext cx="9144000" cy="63817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-25400"/>
            <a:ext cx="7594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Coherence Control: Pupil Fill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HARP_white1.png"/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95400" y="660400"/>
            <a:ext cx="6602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71600" algn="ctr"/>
                <a:tab pos="3200400" algn="ctr"/>
                <a:tab pos="5029200" algn="ctr"/>
              </a:tabLst>
            </a:pPr>
            <a:r>
              <a:rPr lang="en-US" sz="2800" b="1">
                <a:solidFill>
                  <a:srgbClr val="4AD300"/>
                </a:solidFill>
              </a:rPr>
              <a:t>	0.25 4xNA	</a:t>
            </a:r>
            <a:r>
              <a:rPr lang="en-US" sz="2800" b="1">
                <a:solidFill>
                  <a:srgbClr val="D69313"/>
                </a:solidFill>
              </a:rPr>
              <a:t>1.0 σ	</a:t>
            </a:r>
            <a:r>
              <a:rPr lang="en-US" sz="2800" b="1">
                <a:solidFill>
                  <a:srgbClr val="8AA5D5"/>
                </a:solidFill>
              </a:rPr>
              <a:t>6° CRA</a:t>
            </a:r>
            <a:endParaRPr lang="en-US" sz="2800" b="1">
              <a:solidFill>
                <a:srgbClr val="CD2A0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_PFM-130516-0015-00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"/>
            <a:ext cx="9144000" cy="63817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-25400"/>
            <a:ext cx="7594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Coherence Control: Pupil Fill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HARP_white1.png"/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95400" y="660400"/>
            <a:ext cx="6602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71600" algn="ctr"/>
                <a:tab pos="3200400" algn="ctr"/>
                <a:tab pos="5029200" algn="ctr"/>
              </a:tabLst>
            </a:pPr>
            <a:r>
              <a:rPr lang="en-US" sz="2800" b="1">
                <a:solidFill>
                  <a:srgbClr val="4AD300"/>
                </a:solidFill>
              </a:rPr>
              <a:t>	0.25 4xNA	</a:t>
            </a:r>
            <a:r>
              <a:rPr lang="en-US" sz="2800" b="1">
                <a:solidFill>
                  <a:srgbClr val="D69313"/>
                </a:solidFill>
              </a:rPr>
              <a:t>0.2 σ	</a:t>
            </a:r>
            <a:r>
              <a:rPr lang="en-US" sz="2800" b="1">
                <a:solidFill>
                  <a:srgbClr val="8AA5D5"/>
                </a:solidFill>
              </a:rPr>
              <a:t>6° CRA</a:t>
            </a:r>
            <a:endParaRPr lang="en-US" sz="2800" b="1">
              <a:solidFill>
                <a:srgbClr val="CD2A0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_PFM-130516-0015-00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"/>
            <a:ext cx="9144000" cy="63817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-25400"/>
            <a:ext cx="7594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Coherence Control: Pupil Fill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HARP_white1.png"/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95400" y="660400"/>
            <a:ext cx="6602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71600" algn="ctr"/>
                <a:tab pos="3200400" algn="ctr"/>
                <a:tab pos="5029200" algn="ctr"/>
              </a:tabLst>
            </a:pPr>
            <a:r>
              <a:rPr lang="en-US" sz="2800" b="1">
                <a:solidFill>
                  <a:srgbClr val="4AD300"/>
                </a:solidFill>
              </a:rPr>
              <a:t>	0.25 4xNA	</a:t>
            </a:r>
            <a:r>
              <a:rPr lang="en-US" sz="2800" b="1">
                <a:solidFill>
                  <a:srgbClr val="D69313"/>
                </a:solidFill>
              </a:rPr>
              <a:t>0.05 σ	</a:t>
            </a:r>
            <a:r>
              <a:rPr lang="en-US" sz="2800" b="1">
                <a:solidFill>
                  <a:srgbClr val="8AA5D5"/>
                </a:solidFill>
              </a:rPr>
              <a:t>6° CRA</a:t>
            </a:r>
            <a:endParaRPr lang="en-US" sz="2800" b="1">
              <a:solidFill>
                <a:srgbClr val="CD2A0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_PFM-130516-0015-00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"/>
            <a:ext cx="9144000" cy="63817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-25400"/>
            <a:ext cx="7594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Coherence Control: Pupil Fill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HARP_white1.png"/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95400" y="660400"/>
            <a:ext cx="6602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71600" algn="ctr"/>
                <a:tab pos="3200400" algn="ctr"/>
                <a:tab pos="5029200" algn="ctr"/>
              </a:tabLst>
            </a:pPr>
            <a:r>
              <a:rPr lang="en-US" sz="2800" b="1">
                <a:solidFill>
                  <a:srgbClr val="4AD300"/>
                </a:solidFill>
              </a:rPr>
              <a:t>	0. 5 4xNA	</a:t>
            </a:r>
            <a:r>
              <a:rPr lang="en-US" sz="2800" b="1">
                <a:solidFill>
                  <a:srgbClr val="D69313"/>
                </a:solidFill>
              </a:rPr>
              <a:t>0.4–0.8 σ	</a:t>
            </a:r>
            <a:r>
              <a:rPr lang="en-US" sz="2800" b="1">
                <a:solidFill>
                  <a:srgbClr val="8AA5D5"/>
                </a:solidFill>
              </a:rPr>
              <a:t>8° CRA</a:t>
            </a:r>
            <a:endParaRPr lang="en-US" sz="2800" b="1">
              <a:solidFill>
                <a:srgbClr val="CD2A0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_PFM-130516-0015-00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"/>
            <a:ext cx="9144000" cy="63817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HARP_white1.png"/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95400" y="660400"/>
            <a:ext cx="6602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71600" algn="ctr"/>
                <a:tab pos="3200400" algn="ctr"/>
                <a:tab pos="5029200" algn="ctr"/>
              </a:tabLst>
            </a:pPr>
            <a:r>
              <a:rPr lang="en-US" sz="2800" b="1">
                <a:solidFill>
                  <a:srgbClr val="4AD300"/>
                </a:solidFill>
              </a:rPr>
              <a:t>	0.5 4xNA	</a:t>
            </a:r>
            <a:r>
              <a:rPr lang="en-US" sz="2800" b="1">
                <a:solidFill>
                  <a:srgbClr val="D69313"/>
                </a:solidFill>
              </a:rPr>
              <a:t>0.4–0.8 σ	</a:t>
            </a:r>
            <a:r>
              <a:rPr lang="en-US" sz="2800" b="1">
                <a:solidFill>
                  <a:srgbClr val="8AA5D5"/>
                </a:solidFill>
              </a:rPr>
              <a:t>8° CRA</a:t>
            </a:r>
            <a:endParaRPr lang="en-US" sz="2800" b="1">
              <a:solidFill>
                <a:srgbClr val="CD2A0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-25400"/>
            <a:ext cx="7594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Coherence Control: Pupil Fill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_PFM-130516-0015-00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"/>
            <a:ext cx="9144000" cy="63817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-25400"/>
            <a:ext cx="7594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Coherence Control: Pupil Fill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HARP_white1.png"/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95400" y="660400"/>
            <a:ext cx="6602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71600" algn="ctr"/>
                <a:tab pos="3200400" algn="ctr"/>
                <a:tab pos="5029200" algn="ctr"/>
              </a:tabLst>
            </a:pPr>
            <a:r>
              <a:rPr lang="en-US" sz="2800" b="1">
                <a:solidFill>
                  <a:srgbClr val="4AD300"/>
                </a:solidFill>
              </a:rPr>
              <a:t>	0.5 4xNA	</a:t>
            </a:r>
            <a:r>
              <a:rPr lang="en-US" sz="2800" b="1">
                <a:solidFill>
                  <a:srgbClr val="D69313"/>
                </a:solidFill>
              </a:rPr>
              <a:t>0.4–0.8 σ	</a:t>
            </a:r>
            <a:r>
              <a:rPr lang="en-US" sz="2800" b="1">
                <a:solidFill>
                  <a:srgbClr val="8AA5D5"/>
                </a:solidFill>
              </a:rPr>
              <a:t>8° CRA</a:t>
            </a:r>
            <a:endParaRPr lang="en-US" sz="2800" b="1">
              <a:solidFill>
                <a:srgbClr val="CD2A0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9904" y="0"/>
            <a:ext cx="8641856" cy="138499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66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/>
                <a:cs typeface="Times New Roman"/>
              </a:rPr>
              <a:t>“From performance validation to volume introduction</a:t>
            </a:r>
            <a:br>
              <a:rPr lang="en-US" sz="280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en-US" sz="2800">
                <a:solidFill>
                  <a:schemeClr val="bg1"/>
                </a:solidFill>
                <a:latin typeface="Times New Roman"/>
                <a:cs typeface="Times New Roman"/>
              </a:rPr>
              <a:t>of ASML’s NXE platform”</a:t>
            </a:r>
          </a:p>
          <a:p>
            <a:r>
              <a:rPr lang="en-US" sz="280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H. Meiling,</a:t>
            </a:r>
            <a:r>
              <a:rPr lang="en-US" sz="2800" smtClean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 </a:t>
            </a:r>
            <a:r>
              <a:rPr lang="en-US" sz="2800" i="1" smtClean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et al., SPIE </a:t>
            </a:r>
            <a:r>
              <a:rPr lang="en-US" sz="2800" b="1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8322, </a:t>
            </a:r>
            <a:r>
              <a:rPr lang="en-US" sz="280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83221G (2012).</a:t>
            </a:r>
          </a:p>
        </p:txBody>
      </p:sp>
      <p:pic>
        <p:nvPicPr>
          <p:cNvPr id="18" name="Picture 17" descr="screenshot_702.jpg"/>
          <p:cNvPicPr>
            <a:picLocks noChangeAspect="1"/>
          </p:cNvPicPr>
          <p:nvPr/>
        </p:nvPicPr>
        <p:blipFill>
          <a:blip r:embed="rId3"/>
          <a:srcRect l="4155" t="916" r="11537" b="11720"/>
          <a:stretch>
            <a:fillRect/>
          </a:stretch>
        </p:blipFill>
        <p:spPr>
          <a:xfrm>
            <a:off x="5880100" y="1447800"/>
            <a:ext cx="3263900" cy="4419600"/>
          </a:xfrm>
          <a:prstGeom prst="rect">
            <a:avLst/>
          </a:prstGeom>
          <a:effectLst>
            <a:outerShdw blurRad="165100" dist="38100" dir="270000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screenshot_703.jpg"/>
          <p:cNvPicPr>
            <a:picLocks noChangeAspect="1"/>
          </p:cNvPicPr>
          <p:nvPr/>
        </p:nvPicPr>
        <p:blipFill>
          <a:blip r:embed="rId4"/>
          <a:srcRect l="3333" t="952" r="1667" b="6430"/>
          <a:stretch>
            <a:fillRect/>
          </a:stretch>
        </p:blipFill>
        <p:spPr>
          <a:xfrm>
            <a:off x="0" y="1477433"/>
            <a:ext cx="2895598" cy="4389967"/>
          </a:xfrm>
          <a:prstGeom prst="rect">
            <a:avLst/>
          </a:prstGeom>
          <a:effectLst>
            <a:outerShdw blurRad="165100" dist="38100" dir="270000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screenshot_701.jpg"/>
          <p:cNvPicPr>
            <a:picLocks noChangeAspect="1"/>
          </p:cNvPicPr>
          <p:nvPr/>
        </p:nvPicPr>
        <p:blipFill>
          <a:blip r:embed="rId5"/>
          <a:srcRect l="2447" t="3947" r="2042" b="3390"/>
          <a:stretch>
            <a:fillRect/>
          </a:stretch>
        </p:blipFill>
        <p:spPr>
          <a:xfrm>
            <a:off x="2696633" y="2679700"/>
            <a:ext cx="3365500" cy="2087033"/>
          </a:xfrm>
          <a:prstGeom prst="rect">
            <a:avLst/>
          </a:prstGeom>
          <a:effectLst>
            <a:outerShdw blurRad="165100" dist="101600" dir="2700000">
              <a:srgbClr val="000000">
                <a:alpha val="69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3000637" y="1560493"/>
            <a:ext cx="27432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7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D8C2B2"/>
                </a:solidFill>
              </a:rPr>
              <a:t>NXE:3300B </a:t>
            </a:r>
          </a:p>
          <a:p>
            <a:pPr algn="ctr"/>
            <a:r>
              <a:rPr lang="en-US" sz="2800">
                <a:solidFill>
                  <a:srgbClr val="D8C2B2"/>
                </a:solidFill>
              </a:rPr>
              <a:t>illuminator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00637" y="4837093"/>
            <a:ext cx="27432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7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D8C2B2"/>
                </a:solidFill>
              </a:rPr>
              <a:t>faceted</a:t>
            </a:r>
          </a:p>
          <a:p>
            <a:pPr algn="ctr"/>
            <a:r>
              <a:rPr lang="en-US" sz="2800">
                <a:solidFill>
                  <a:srgbClr val="D8C2B2"/>
                </a:solidFill>
              </a:rPr>
              <a:t>pupil mirror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000" y="5883870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/>
                <a:cs typeface="Times New Roman"/>
              </a:rPr>
              <a:t>“EUV Lithography Industrialization Progress” </a:t>
            </a:r>
            <a:br>
              <a:rPr lang="en-US" sz="2800">
                <a:latin typeface="Times New Roman"/>
                <a:cs typeface="Times New Roman"/>
              </a:rPr>
            </a:br>
            <a:r>
              <a:rPr lang="en-US" sz="2800">
                <a:solidFill>
                  <a:srgbClr val="2A4D6A"/>
                </a:solidFill>
                <a:latin typeface="Times New Roman"/>
                <a:cs typeface="Times New Roman"/>
              </a:rPr>
              <a:t>Rudy Peeters, </a:t>
            </a:r>
            <a:r>
              <a:rPr lang="en-US" sz="2800" b="1">
                <a:solidFill>
                  <a:srgbClr val="2A4D6A"/>
                </a:solidFill>
                <a:latin typeface="Times New Roman"/>
                <a:cs typeface="Times New Roman"/>
              </a:rPr>
              <a:t>[ASML]  (2014-10-27)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45292" y="660400"/>
            <a:ext cx="49022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4AD300"/>
                </a:solidFill>
              </a:rPr>
              <a:t>0.5-NA   </a:t>
            </a:r>
            <a:r>
              <a:rPr lang="en-US" sz="2800" b="1">
                <a:solidFill>
                  <a:srgbClr val="D69313"/>
                </a:solidFill>
              </a:rPr>
              <a:t>0.4–0.8-σ   </a:t>
            </a:r>
            <a:r>
              <a:rPr lang="en-US" sz="2800" b="1">
                <a:solidFill>
                  <a:srgbClr val="8AA5D5"/>
                </a:solidFill>
              </a:rPr>
              <a:t>8° CRA</a:t>
            </a:r>
          </a:p>
          <a:p>
            <a:pPr algn="ctr"/>
            <a:r>
              <a:rPr lang="en-US" sz="2800" b="1">
                <a:solidFill>
                  <a:srgbClr val="FFFFFF"/>
                </a:solidFill>
              </a:rPr>
              <a:t>45° CROSSPOLE (22.5° arc)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-25400"/>
            <a:ext cx="7594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Coherence Control: Pupil Fill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HARP_white1.png"/>
          <p:cNvPicPr>
            <a:picLocks noChangeAspect="1"/>
          </p:cNvPicPr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pic>
        <p:nvPicPr>
          <p:cNvPr id="9" name="Picture 8" descr="Pupil-141001-0004_crosspole_density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609600"/>
            <a:ext cx="6248400" cy="624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1457855" y="3461617"/>
            <a:ext cx="176104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animated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ake_phasecol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2" name="Picture 11" descr="phasecolor_scale300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5651500"/>
            <a:ext cx="1143000" cy="1143000"/>
          </a:xfrm>
          <a:prstGeom prst="rect">
            <a:avLst/>
          </a:prstGeom>
        </p:spPr>
      </p:pic>
      <p:pic>
        <p:nvPicPr>
          <p:cNvPr id="4" name="Picture 3" descr="SHARP_white1.png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45292" y="660400"/>
            <a:ext cx="49022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4AD300"/>
                </a:solidFill>
              </a:rPr>
              <a:t>0.5-NA   </a:t>
            </a:r>
            <a:r>
              <a:rPr lang="en-US" sz="2800" b="1">
                <a:solidFill>
                  <a:srgbClr val="D69313"/>
                </a:solidFill>
              </a:rPr>
              <a:t>0.4–0.8-σ   </a:t>
            </a:r>
            <a:r>
              <a:rPr lang="en-US" sz="2800" b="1">
                <a:solidFill>
                  <a:srgbClr val="8AA5D5"/>
                </a:solidFill>
              </a:rPr>
              <a:t>8° CRA</a:t>
            </a:r>
          </a:p>
          <a:p>
            <a:pPr algn="ctr"/>
            <a:r>
              <a:rPr lang="en-US" sz="2800" b="1">
                <a:solidFill>
                  <a:srgbClr val="FFFFFF"/>
                </a:solidFill>
              </a:rPr>
              <a:t>45° CROSSPOLE (22.5° arc)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-25400"/>
            <a:ext cx="7594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Coherence Control: Pupil Fill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HARP_white1.png"/>
          <p:cNvPicPr>
            <a:picLocks noChangeAspect="1"/>
          </p:cNvPicPr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pic>
        <p:nvPicPr>
          <p:cNvPr id="11" name="Picture 10" descr="Pupil-141001-0004_crosspole_rotatio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609600"/>
            <a:ext cx="6254496" cy="6254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1457855" y="3461617"/>
            <a:ext cx="176104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animated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shot_1014.jpg"/>
          <p:cNvPicPr>
            <a:picLocks noChangeAspect="1"/>
          </p:cNvPicPr>
          <p:nvPr/>
        </p:nvPicPr>
        <p:blipFill>
          <a:blip r:embed="rId3"/>
          <a:srcRect t="87234"/>
          <a:stretch>
            <a:fillRect/>
          </a:stretch>
        </p:blipFill>
        <p:spPr>
          <a:xfrm>
            <a:off x="16183" y="5867400"/>
            <a:ext cx="9127817" cy="457200"/>
          </a:xfrm>
          <a:prstGeom prst="rect">
            <a:avLst/>
          </a:prstGeom>
        </p:spPr>
      </p:pic>
      <p:pic>
        <p:nvPicPr>
          <p:cNvPr id="14" name="Picture 13" descr="screenshot_1014.jpg"/>
          <p:cNvPicPr>
            <a:picLocks noChangeAspect="1"/>
          </p:cNvPicPr>
          <p:nvPr/>
        </p:nvPicPr>
        <p:blipFill>
          <a:blip r:embed="rId3"/>
          <a:srcRect l="12345" r="8348" b="17021"/>
          <a:stretch>
            <a:fillRect/>
          </a:stretch>
        </p:blipFill>
        <p:spPr>
          <a:xfrm>
            <a:off x="138723" y="1905000"/>
            <a:ext cx="8909539" cy="3657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304800"/>
            <a:ext cx="8382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"/>
                <a:cs typeface="Times"/>
              </a:rPr>
              <a:t>“Freeform illumination sources: An experimental study of source-mask optimization for 22 nm SRAM cells.” </a:t>
            </a:r>
            <a:br>
              <a:rPr lang="en-US" sz="2800">
                <a:latin typeface="Times"/>
                <a:cs typeface="Times"/>
              </a:rPr>
            </a:br>
            <a:r>
              <a:rPr lang="en-US" sz="2600">
                <a:solidFill>
                  <a:srgbClr val="008000"/>
                </a:solidFill>
                <a:latin typeface="Times"/>
                <a:cs typeface="Times"/>
              </a:rPr>
              <a:t>J. Bekaert, </a:t>
            </a:r>
            <a:r>
              <a:rPr lang="en-US" sz="2600" i="1">
                <a:solidFill>
                  <a:srgbClr val="008000"/>
                </a:solidFill>
                <a:latin typeface="Times"/>
                <a:cs typeface="Times"/>
              </a:rPr>
              <a:t>et al., </a:t>
            </a:r>
            <a:r>
              <a:rPr lang="en-US" sz="2600">
                <a:solidFill>
                  <a:srgbClr val="008000"/>
                </a:solidFill>
                <a:latin typeface="Times"/>
                <a:cs typeface="Times"/>
              </a:rPr>
              <a:t>SPIE </a:t>
            </a:r>
            <a:r>
              <a:rPr lang="en-US" sz="2600" b="1">
                <a:solidFill>
                  <a:srgbClr val="008000"/>
                </a:solidFill>
                <a:latin typeface="Times"/>
                <a:cs typeface="Times"/>
              </a:rPr>
              <a:t>7640, </a:t>
            </a:r>
            <a:r>
              <a:rPr lang="en-US" sz="2600">
                <a:solidFill>
                  <a:srgbClr val="008000"/>
                </a:solidFill>
                <a:latin typeface="Times"/>
                <a:cs typeface="Times"/>
              </a:rPr>
              <a:t>764008 (2010).  [</a:t>
            </a:r>
            <a:r>
              <a:rPr lang="en-US" sz="2600" b="1">
                <a:solidFill>
                  <a:srgbClr val="008000"/>
                </a:solidFill>
                <a:latin typeface="Times"/>
                <a:cs typeface="Times"/>
              </a:rPr>
              <a:t>ASML, Zeiss</a:t>
            </a:r>
            <a:r>
              <a:rPr lang="en-US" sz="2600">
                <a:solidFill>
                  <a:srgbClr val="008000"/>
                </a:solidFill>
                <a:latin typeface="Times"/>
                <a:cs typeface="Times"/>
              </a:rPr>
              <a:t>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upil-141001-0002-0014_detail_E0_SMO.png"/>
          <p:cNvPicPr>
            <a:picLocks noChangeAspect="1"/>
          </p:cNvPicPr>
          <p:nvPr/>
        </p:nvPicPr>
        <p:blipFill>
          <a:blip r:embed="rId3"/>
          <a:srcRect t="6250"/>
          <a:stretch>
            <a:fillRect/>
          </a:stretch>
        </p:blipFill>
        <p:spPr>
          <a:xfrm>
            <a:off x="935566" y="0"/>
            <a:ext cx="7315200" cy="685800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-25400"/>
            <a:ext cx="51561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Freeform source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HARP_white1.png"/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pic>
        <p:nvPicPr>
          <p:cNvPr id="11" name="Picture 10" descr="Freeform_Pupil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381000"/>
            <a:ext cx="2133600" cy="2133600"/>
          </a:xfrm>
          <a:prstGeom prst="rect">
            <a:avLst/>
          </a:prstGeom>
        </p:spPr>
      </p:pic>
      <p:pic>
        <p:nvPicPr>
          <p:cNvPr id="16" name="Picture 15" descr="Freeform_Pupil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560" y="401320"/>
            <a:ext cx="2084832" cy="20848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upil-141001-0002-0011_detail_E1_SMO.png"/>
          <p:cNvPicPr>
            <a:picLocks noChangeAspect="1"/>
          </p:cNvPicPr>
          <p:nvPr/>
        </p:nvPicPr>
        <p:blipFill>
          <a:blip r:embed="rId3"/>
          <a:srcRect t="6250"/>
          <a:stretch>
            <a:fillRect/>
          </a:stretch>
        </p:blipFill>
        <p:spPr>
          <a:xfrm>
            <a:off x="935566" y="0"/>
            <a:ext cx="7315201" cy="685800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HARP_white1.png"/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-25400"/>
            <a:ext cx="51561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Freeform source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Freeform_Pupil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381000"/>
            <a:ext cx="2133600" cy="2133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upil-141001-0002-0012_detail_E2_SMO.png"/>
          <p:cNvPicPr>
            <a:picLocks noChangeAspect="1"/>
          </p:cNvPicPr>
          <p:nvPr/>
        </p:nvPicPr>
        <p:blipFill>
          <a:blip r:embed="rId3"/>
          <a:srcRect t="6250"/>
          <a:stretch>
            <a:fillRect/>
          </a:stretch>
        </p:blipFill>
        <p:spPr>
          <a:xfrm>
            <a:off x="935566" y="0"/>
            <a:ext cx="7315200" cy="685800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HARP_white1.png"/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-25400"/>
            <a:ext cx="51561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Freeform source patterns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Freeform_Pupil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381000"/>
            <a:ext cx="2133600" cy="2133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Benk_EUVL14_96x48r_JPE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6736"/>
            <a:ext cx="7424928" cy="371246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190500" dist="50800" dir="2700000">
              <a:srgbClr val="000000"/>
            </a:outerShdw>
          </a:effectLst>
        </p:spPr>
      </p:pic>
      <p:pic>
        <p:nvPicPr>
          <p:cNvPr id="16" name="Picture 15" descr="MarkusBen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914400"/>
            <a:ext cx="1569720" cy="1962150"/>
          </a:xfrm>
          <a:prstGeom prst="rect">
            <a:avLst/>
          </a:prstGeom>
          <a:ln>
            <a:solidFill>
              <a:srgbClr val="A6A6A6"/>
            </a:solidFill>
          </a:ln>
          <a:effectLst>
            <a:outerShdw blurRad="76200" dist="38100" dir="2700000">
              <a:schemeClr val="tx1">
                <a:alpha val="63000"/>
              </a:scheme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52400" y="152400"/>
            <a:ext cx="14713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>
                <a:solidFill>
                  <a:srgbClr val="FFFFFF"/>
                </a:solidFill>
              </a:rPr>
              <a:t>Poster</a:t>
            </a:r>
          </a:p>
        </p:txBody>
      </p:sp>
      <p:pic>
        <p:nvPicPr>
          <p:cNvPr id="7" name="Picture 6" descr="SHARP_white1.png"/>
          <p:cNvPicPr>
            <a:picLocks noChangeAspect="1"/>
          </p:cNvPicPr>
          <p:nvPr/>
        </p:nvPicPr>
        <p:blipFill>
          <a:blip r:embed="rId5">
            <a:alphaModFix amt="34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7600" y="2895600"/>
            <a:ext cx="94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Markus</a:t>
            </a:r>
          </a:p>
          <a:p>
            <a:r>
              <a:rPr lang="en-US" smtClean="0">
                <a:solidFill>
                  <a:schemeClr val="bg1"/>
                </a:solidFill>
              </a:rPr>
              <a:t>Benk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Pupil-141001-0003-0051_SHARP_EUV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1" y="609600"/>
            <a:ext cx="6254495" cy="6254496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-25400"/>
            <a:ext cx="74558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Freeform source patterns: </a:t>
            </a:r>
            <a:r>
              <a:rPr lang="en-US" sz="3200" b="1" i="1" cap="small" dirty="0" smtClean="0">
                <a:solidFill>
                  <a:schemeClr val="bg1">
                    <a:lumMod val="75000"/>
                  </a:schemeClr>
                </a:solidFill>
              </a:rPr>
              <a:t>grayscale</a:t>
            </a:r>
            <a:endParaRPr lang="en-US" sz="3200" b="1" cap="small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86400" y="65532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Rendered on 0.5 4xNA, 8° CRA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1457855" y="3461617"/>
            <a:ext cx="176104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animated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upil-141001-0003-0070_Capital_densit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1" y="603504"/>
            <a:ext cx="6254496" cy="6254496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-25400"/>
            <a:ext cx="74558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Freeform source patterns: </a:t>
            </a:r>
            <a:r>
              <a:rPr lang="en-US" sz="3200" b="1" i="1" cap="small" dirty="0" smtClean="0">
                <a:solidFill>
                  <a:schemeClr val="bg1">
                    <a:lumMod val="75000"/>
                  </a:schemeClr>
                </a:solidFill>
              </a:rPr>
              <a:t>grayscale</a:t>
            </a:r>
            <a:endParaRPr lang="en-US" sz="3200" b="1" cap="small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2" name="Picture 11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86400" y="65532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Rendered on 0.5 4xNA, 8° CRA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1457855" y="3461617"/>
            <a:ext cx="176104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animated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-25400"/>
            <a:ext cx="74558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Freeform source patterns: </a:t>
            </a:r>
            <a:r>
              <a:rPr lang="en-US" sz="3200" b="1" i="1" cap="small" dirty="0" smtClean="0">
                <a:solidFill>
                  <a:schemeClr val="bg1">
                    <a:lumMod val="75000"/>
                  </a:schemeClr>
                </a:solidFill>
              </a:rPr>
              <a:t>grayscale</a:t>
            </a:r>
            <a:endParaRPr lang="en-US" sz="3200" b="1" cap="small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" name="Picture 13" descr="SHARP_white1.pn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pic>
        <p:nvPicPr>
          <p:cNvPr id="16" name="Picture 15" descr="Einstein.jpg"/>
          <p:cNvPicPr>
            <a:picLocks noChangeAspect="1"/>
          </p:cNvPicPr>
          <p:nvPr/>
        </p:nvPicPr>
        <p:blipFill>
          <a:blip r:embed="rId4">
            <a:alphaModFix/>
          </a:blip>
          <a:srcRect t="7963" b="926"/>
          <a:stretch>
            <a:fillRect/>
          </a:stretch>
        </p:blipFill>
        <p:spPr>
          <a:xfrm>
            <a:off x="1353788" y="868680"/>
            <a:ext cx="6601968" cy="5895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upil-141001-0003-einstein_sp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1" y="603504"/>
            <a:ext cx="6254496" cy="6254496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1A2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-25400"/>
            <a:ext cx="74558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Freeform source patterns: </a:t>
            </a:r>
            <a:r>
              <a:rPr lang="en-US" sz="3200" b="1" i="1" cap="small" dirty="0" smtClean="0">
                <a:solidFill>
                  <a:schemeClr val="bg1">
                    <a:lumMod val="75000"/>
                  </a:schemeClr>
                </a:solidFill>
              </a:rPr>
              <a:t>grayscale</a:t>
            </a:r>
            <a:endParaRPr lang="en-US" sz="3200" b="1" cap="small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2" name="Picture 11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86400" y="65532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Rendered on 0.5 4xNA, 8° CRA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1457855" y="3461617"/>
            <a:ext cx="176104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animated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ke_SEM_of_TBAR-Patter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5" descr="EUVL2014_ZP_conventional.png"/>
          <p:cNvPicPr>
            <a:picLocks noChangeAspect="1"/>
          </p:cNvPicPr>
          <p:nvPr/>
        </p:nvPicPr>
        <p:blipFill>
          <a:blip r:embed="rId3"/>
          <a:srcRect l="23958" r="23958"/>
          <a:stretch>
            <a:fillRect/>
          </a:stretch>
        </p:blipFill>
        <p:spPr>
          <a:xfrm>
            <a:off x="3009221" y="685800"/>
            <a:ext cx="3141069" cy="3015426"/>
          </a:xfrm>
          <a:prstGeom prst="rect">
            <a:avLst/>
          </a:prstGeom>
        </p:spPr>
      </p:pic>
      <p:pic>
        <p:nvPicPr>
          <p:cNvPr id="15" name="Picture 14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86380"/>
            <a:ext cx="8686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Off-axis angles complicate EUV lens &amp; ML design</a:t>
            </a:r>
            <a:endParaRPr lang="en-US" sz="2800" i="1" dirty="0">
              <a:solidFill>
                <a:schemeClr val="bg1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990600" y="694268"/>
            <a:ext cx="7056121" cy="6524412"/>
            <a:chOff x="990600" y="694268"/>
            <a:chExt cx="7056121" cy="6524412"/>
          </a:xfrm>
        </p:grpSpPr>
        <p:cxnSp>
          <p:nvCxnSpPr>
            <p:cNvPr id="45" name="Straight Connector 44"/>
            <p:cNvCxnSpPr/>
            <p:nvPr/>
          </p:nvCxnSpPr>
          <p:spPr>
            <a:xfrm rot="10800000">
              <a:off x="1112521" y="3791146"/>
              <a:ext cx="6934200" cy="1588"/>
            </a:xfrm>
            <a:prstGeom prst="line">
              <a:avLst/>
            </a:prstGeom>
            <a:ln w="254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314860" y="3693180"/>
              <a:ext cx="527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b="1">
                  <a:solidFill>
                    <a:srgbClr val="F98558"/>
                  </a:solidFill>
                </a:rPr>
                <a:t>0°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77920" y="3693180"/>
              <a:ext cx="527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98558"/>
                  </a:solidFill>
                </a:rPr>
                <a:t>2°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24179" y="3693180"/>
              <a:ext cx="527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98558"/>
                  </a:solidFill>
                </a:rPr>
                <a:t>4°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82520" y="3693180"/>
              <a:ext cx="527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98558"/>
                  </a:solidFill>
                </a:rPr>
                <a:t>6°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27200" y="3693180"/>
              <a:ext cx="527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98558"/>
                  </a:solidFill>
                </a:rPr>
                <a:t>8°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95680" y="3693180"/>
              <a:ext cx="7276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98558"/>
                  </a:solidFill>
                </a:rPr>
                <a:t>10°</a:t>
              </a:r>
            </a:p>
          </p:txBody>
        </p:sp>
        <p:sp>
          <p:nvSpPr>
            <p:cNvPr id="36" name="Block Arc 35"/>
            <p:cNvSpPr/>
            <p:nvPr/>
          </p:nvSpPr>
          <p:spPr>
            <a:xfrm>
              <a:off x="1317415" y="694268"/>
              <a:ext cx="6524412" cy="6524412"/>
            </a:xfrm>
            <a:prstGeom prst="blockArc">
              <a:avLst>
                <a:gd name="adj1" fmla="val 10974887"/>
                <a:gd name="adj2" fmla="val 21442004"/>
                <a:gd name="adj3" fmla="val 550"/>
              </a:avLst>
            </a:prstGeom>
            <a:solidFill>
              <a:srgbClr val="FF66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Block Arc 36"/>
            <p:cNvSpPr>
              <a:spLocks noChangeAspect="1"/>
            </p:cNvSpPr>
            <p:nvPr/>
          </p:nvSpPr>
          <p:spPr>
            <a:xfrm>
              <a:off x="1968758" y="1308982"/>
              <a:ext cx="5221727" cy="5221727"/>
            </a:xfrm>
            <a:prstGeom prst="blockArc">
              <a:avLst>
                <a:gd name="adj1" fmla="val 10974887"/>
                <a:gd name="adj2" fmla="val 21442004"/>
                <a:gd name="adj3" fmla="val 550"/>
              </a:avLst>
            </a:prstGeom>
            <a:solidFill>
              <a:srgbClr val="FF66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Block Arc 37"/>
            <p:cNvSpPr>
              <a:spLocks noChangeAspect="1"/>
            </p:cNvSpPr>
            <p:nvPr/>
          </p:nvSpPr>
          <p:spPr>
            <a:xfrm>
              <a:off x="2622297" y="1935051"/>
              <a:ext cx="3914647" cy="3914647"/>
            </a:xfrm>
            <a:prstGeom prst="blockArc">
              <a:avLst>
                <a:gd name="adj1" fmla="val 10974887"/>
                <a:gd name="adj2" fmla="val 21457578"/>
                <a:gd name="adj3" fmla="val 794"/>
              </a:avLst>
            </a:prstGeom>
            <a:solidFill>
              <a:srgbClr val="FF66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Block Arc 38"/>
            <p:cNvSpPr>
              <a:spLocks noChangeAspect="1"/>
            </p:cNvSpPr>
            <p:nvPr/>
          </p:nvSpPr>
          <p:spPr>
            <a:xfrm>
              <a:off x="3274190" y="2559472"/>
              <a:ext cx="2610863" cy="2610863"/>
            </a:xfrm>
            <a:prstGeom prst="blockArc">
              <a:avLst>
                <a:gd name="adj1" fmla="val 10974887"/>
                <a:gd name="adj2" fmla="val 21405881"/>
                <a:gd name="adj3" fmla="val 1460"/>
              </a:avLst>
            </a:prstGeom>
            <a:solidFill>
              <a:srgbClr val="FF66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Block Arc 39"/>
            <p:cNvSpPr>
              <a:spLocks noChangeAspect="1"/>
            </p:cNvSpPr>
            <p:nvPr/>
          </p:nvSpPr>
          <p:spPr>
            <a:xfrm>
              <a:off x="3928553" y="3166372"/>
              <a:ext cx="1302135" cy="1302135"/>
            </a:xfrm>
            <a:prstGeom prst="blockArc">
              <a:avLst>
                <a:gd name="adj1" fmla="val 10974887"/>
                <a:gd name="adj2" fmla="val 21402892"/>
                <a:gd name="adj3" fmla="val 2164"/>
              </a:avLst>
            </a:prstGeom>
            <a:solidFill>
              <a:srgbClr val="FF66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90600" y="4180840"/>
              <a:ext cx="34639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i="1">
                  <a:solidFill>
                    <a:srgbClr val="F98558"/>
                  </a:solidFill>
                </a:rPr>
                <a:t>Angle of incidence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SHARP_white1.pn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pic>
        <p:nvPicPr>
          <p:cNvPr id="13" name="Picture 12" descr="EUVL2014_ZP_conventional.png"/>
          <p:cNvPicPr>
            <a:picLocks noChangeAspect="1"/>
          </p:cNvPicPr>
          <p:nvPr/>
        </p:nvPicPr>
        <p:blipFill>
          <a:blip r:embed="rId4"/>
          <a:srcRect l="23958" r="23958"/>
          <a:stretch>
            <a:fillRect/>
          </a:stretch>
        </p:blipFill>
        <p:spPr>
          <a:xfrm>
            <a:off x="3009221" y="685800"/>
            <a:ext cx="3141069" cy="3015426"/>
          </a:xfrm>
          <a:prstGeom prst="rect">
            <a:avLst/>
          </a:prstGeom>
        </p:spPr>
      </p:pic>
      <p:pic>
        <p:nvPicPr>
          <p:cNvPr id="7" name="Picture 6" descr="kens_pattern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3810000"/>
            <a:ext cx="5080000" cy="25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60222" y="6238260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mask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24824"/>
            <a:ext cx="7331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Anamorphic EUV optics and SHARP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SHARP_white1.pn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pic>
        <p:nvPicPr>
          <p:cNvPr id="13" name="Picture 12" descr="EUVL2014_ZP_conventional.png"/>
          <p:cNvPicPr>
            <a:picLocks noChangeAspect="1"/>
          </p:cNvPicPr>
          <p:nvPr/>
        </p:nvPicPr>
        <p:blipFill>
          <a:blip r:embed="rId4"/>
          <a:srcRect l="23958" r="23958"/>
          <a:stretch>
            <a:fillRect/>
          </a:stretch>
        </p:blipFill>
        <p:spPr>
          <a:xfrm>
            <a:off x="3009221" y="685800"/>
            <a:ext cx="3141069" cy="3015426"/>
          </a:xfrm>
          <a:prstGeom prst="rect">
            <a:avLst/>
          </a:prstGeom>
        </p:spPr>
      </p:pic>
      <p:pic>
        <p:nvPicPr>
          <p:cNvPr id="7" name="Picture 6" descr="kens_pattern2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307080" y="3810000"/>
            <a:ext cx="2542032" cy="254000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6200" y="24824"/>
            <a:ext cx="7331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Anamorphic EUV optics and SHARP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2057400" y="4800600"/>
            <a:ext cx="1066800" cy="533400"/>
          </a:xfrm>
          <a:prstGeom prst="rightArrow">
            <a:avLst>
              <a:gd name="adj1" fmla="val 50000"/>
              <a:gd name="adj2" fmla="val 99100"/>
            </a:avLst>
          </a:prstGeom>
          <a:solidFill>
            <a:srgbClr val="99B7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B7CE"/>
              </a:solidFill>
            </a:endParaRPr>
          </a:p>
        </p:txBody>
      </p:sp>
      <p:sp>
        <p:nvSpPr>
          <p:cNvPr id="56" name="Right Arrow 55"/>
          <p:cNvSpPr/>
          <p:nvPr/>
        </p:nvSpPr>
        <p:spPr>
          <a:xfrm flipH="1">
            <a:off x="6019800" y="4800600"/>
            <a:ext cx="1066800" cy="533400"/>
          </a:xfrm>
          <a:prstGeom prst="rightArrow">
            <a:avLst>
              <a:gd name="adj1" fmla="val 50000"/>
              <a:gd name="adj2" fmla="val 99100"/>
            </a:avLst>
          </a:prstGeom>
          <a:solidFill>
            <a:srgbClr val="99B7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B7C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0222" y="6238260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mask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380565" y="1046500"/>
            <a:ext cx="1687235" cy="1838920"/>
            <a:chOff x="7380565" y="1046500"/>
            <a:chExt cx="1687235" cy="1838920"/>
          </a:xfrm>
        </p:grpSpPr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7380565" y="2072243"/>
              <a:ext cx="1097280" cy="794"/>
            </a:xfrm>
            <a:prstGeom prst="straightConnector1">
              <a:avLst/>
            </a:prstGeom>
            <a:ln w="635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380565" y="2071846"/>
              <a:ext cx="1097280" cy="1588"/>
            </a:xfrm>
            <a:prstGeom prst="straightConnector1">
              <a:avLst/>
            </a:prstGeom>
            <a:ln w="635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8077200" y="2362200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Mag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72765" y="1798340"/>
              <a:ext cx="595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4x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33890" y="1046500"/>
              <a:ext cx="595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8x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SHARP_white1.pn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24824"/>
            <a:ext cx="81607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Emulating </a:t>
            </a:r>
            <a:r>
              <a:rPr lang="en-US" sz="3200" b="1" i="1" smtClean="0">
                <a:solidFill>
                  <a:schemeClr val="bg1"/>
                </a:solidFill>
              </a:rPr>
              <a:t>anamorphic</a:t>
            </a:r>
            <a:r>
              <a:rPr lang="en-US" sz="3200" b="1" smtClean="0">
                <a:solidFill>
                  <a:schemeClr val="bg1"/>
                </a:solidFill>
              </a:rPr>
              <a:t> lenses in SHARP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13" name="Picture 12" descr="EUVL2014_ZP_conventional.png"/>
          <p:cNvPicPr>
            <a:picLocks noChangeAspect="1"/>
          </p:cNvPicPr>
          <p:nvPr/>
        </p:nvPicPr>
        <p:blipFill>
          <a:blip r:embed="rId4"/>
          <a:srcRect l="23958" r="23958"/>
          <a:stretch>
            <a:fillRect/>
          </a:stretch>
        </p:blipFill>
        <p:spPr>
          <a:xfrm>
            <a:off x="3009221" y="685800"/>
            <a:ext cx="3141069" cy="3015426"/>
          </a:xfrm>
          <a:prstGeom prst="rect">
            <a:avLst/>
          </a:prstGeom>
        </p:spPr>
      </p:pic>
      <p:pic>
        <p:nvPicPr>
          <p:cNvPr id="9" name="Picture 8" descr="anamorphic_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840" y="3810000"/>
            <a:ext cx="2542032" cy="2542032"/>
          </a:xfrm>
          <a:prstGeom prst="rect">
            <a:avLst/>
          </a:prstGeom>
        </p:spPr>
      </p:pic>
      <p:pic>
        <p:nvPicPr>
          <p:cNvPr id="14" name="Picture 13" descr="kens_pattern2.pn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810000"/>
            <a:ext cx="2542032" cy="25400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3048000" y="5085080"/>
            <a:ext cx="762000" cy="1588"/>
          </a:xfrm>
          <a:prstGeom prst="straightConnector1">
            <a:avLst/>
          </a:prstGeom>
          <a:ln w="1016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30078" y="6238260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mask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16532" y="6238260"/>
            <a:ext cx="116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image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380565" y="1046500"/>
            <a:ext cx="1687235" cy="1838920"/>
            <a:chOff x="7380565" y="1046500"/>
            <a:chExt cx="1687235" cy="1838920"/>
          </a:xfrm>
        </p:grpSpPr>
        <p:cxnSp>
          <p:nvCxnSpPr>
            <p:cNvPr id="22" name="Straight Arrow Connector 21"/>
            <p:cNvCxnSpPr/>
            <p:nvPr/>
          </p:nvCxnSpPr>
          <p:spPr>
            <a:xfrm rot="5400000" flipH="1" flipV="1">
              <a:off x="7380565" y="2072243"/>
              <a:ext cx="1097280" cy="794"/>
            </a:xfrm>
            <a:prstGeom prst="straightConnector1">
              <a:avLst/>
            </a:prstGeom>
            <a:ln w="635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7380565" y="2071846"/>
              <a:ext cx="1097280" cy="1588"/>
            </a:xfrm>
            <a:prstGeom prst="straightConnector1">
              <a:avLst/>
            </a:prstGeom>
            <a:ln w="635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8077200" y="2362200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Mag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472765" y="1798340"/>
              <a:ext cx="595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4x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33890" y="1046500"/>
              <a:ext cx="595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8x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SHARP_white1.pn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24824"/>
            <a:ext cx="81607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Emulating </a:t>
            </a:r>
            <a:r>
              <a:rPr lang="en-US" sz="3200" b="1" i="1" smtClean="0">
                <a:solidFill>
                  <a:schemeClr val="bg1"/>
                </a:solidFill>
              </a:rPr>
              <a:t>anamorphic</a:t>
            </a:r>
            <a:r>
              <a:rPr lang="en-US" sz="3200" b="1" smtClean="0">
                <a:solidFill>
                  <a:schemeClr val="bg1"/>
                </a:solidFill>
              </a:rPr>
              <a:t> lenses in SHARP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13" name="Picture 12" descr="EUVL2014_ZP_conventional.png"/>
          <p:cNvPicPr>
            <a:picLocks noChangeAspect="1"/>
          </p:cNvPicPr>
          <p:nvPr/>
        </p:nvPicPr>
        <p:blipFill>
          <a:blip r:embed="rId4"/>
          <a:srcRect l="23958" r="23958"/>
          <a:stretch>
            <a:fillRect/>
          </a:stretch>
        </p:blipFill>
        <p:spPr>
          <a:xfrm>
            <a:off x="3009221" y="685800"/>
            <a:ext cx="3141069" cy="3015426"/>
          </a:xfrm>
          <a:prstGeom prst="rect">
            <a:avLst/>
          </a:prstGeom>
        </p:spPr>
      </p:pic>
      <p:pic>
        <p:nvPicPr>
          <p:cNvPr id="9" name="Picture 8" descr="EUVL2014_ZP_anamorphic.png"/>
          <p:cNvPicPr>
            <a:picLocks noChangeAspect="1"/>
          </p:cNvPicPr>
          <p:nvPr/>
        </p:nvPicPr>
        <p:blipFill>
          <a:blip r:embed="rId5"/>
          <a:srcRect l="9375" r="8333"/>
          <a:stretch>
            <a:fillRect/>
          </a:stretch>
        </p:blipFill>
        <p:spPr>
          <a:xfrm>
            <a:off x="2118631" y="685800"/>
            <a:ext cx="4962889" cy="3015426"/>
          </a:xfrm>
          <a:prstGeom prst="rect">
            <a:avLst/>
          </a:prstGeom>
        </p:spPr>
      </p:pic>
      <p:pic>
        <p:nvPicPr>
          <p:cNvPr id="17" name="Picture 16" descr="kens_pattern2.pn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810000"/>
            <a:ext cx="2542032" cy="254000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3048000" y="5085080"/>
            <a:ext cx="762000" cy="1588"/>
          </a:xfrm>
          <a:prstGeom prst="straightConnector1">
            <a:avLst/>
          </a:prstGeom>
          <a:ln w="1016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namorphic_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840" y="3810000"/>
            <a:ext cx="2542032" cy="254203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380565" y="1046500"/>
            <a:ext cx="1687235" cy="1838920"/>
            <a:chOff x="7380565" y="1046500"/>
            <a:chExt cx="1687235" cy="1838920"/>
          </a:xfrm>
        </p:grpSpPr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7380565" y="2072243"/>
              <a:ext cx="1097280" cy="794"/>
            </a:xfrm>
            <a:prstGeom prst="straightConnector1">
              <a:avLst/>
            </a:prstGeom>
            <a:ln w="635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380565" y="2071846"/>
              <a:ext cx="1097280" cy="1588"/>
            </a:xfrm>
            <a:prstGeom prst="straightConnector1">
              <a:avLst/>
            </a:prstGeom>
            <a:ln w="635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077200" y="2362200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Mag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472765" y="1798340"/>
              <a:ext cx="595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4x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33890" y="1046500"/>
              <a:ext cx="595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8x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130078" y="6238260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mask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16532" y="6238260"/>
            <a:ext cx="116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image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977900" y="694268"/>
            <a:ext cx="7056121" cy="6524412"/>
            <a:chOff x="990600" y="694268"/>
            <a:chExt cx="7056121" cy="6524412"/>
          </a:xfrm>
        </p:grpSpPr>
        <p:cxnSp>
          <p:nvCxnSpPr>
            <p:cNvPr id="34" name="Straight Connector 33"/>
            <p:cNvCxnSpPr/>
            <p:nvPr/>
          </p:nvCxnSpPr>
          <p:spPr>
            <a:xfrm rot="10800000">
              <a:off x="1112521" y="3791146"/>
              <a:ext cx="6934200" cy="1588"/>
            </a:xfrm>
            <a:prstGeom prst="line">
              <a:avLst/>
            </a:prstGeom>
            <a:ln w="254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314860" y="3693180"/>
              <a:ext cx="527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b="1">
                  <a:solidFill>
                    <a:srgbClr val="F98558"/>
                  </a:solidFill>
                </a:rPr>
                <a:t>0°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77920" y="3693180"/>
              <a:ext cx="527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98558"/>
                  </a:solidFill>
                </a:rPr>
                <a:t>2°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024179" y="3693180"/>
              <a:ext cx="527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98558"/>
                  </a:solidFill>
                </a:rPr>
                <a:t>4°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82520" y="3693180"/>
              <a:ext cx="527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98558"/>
                  </a:solidFill>
                </a:rPr>
                <a:t>6°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27200" y="3693180"/>
              <a:ext cx="527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98558"/>
                  </a:solidFill>
                </a:rPr>
                <a:t>8°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95680" y="3693180"/>
              <a:ext cx="7276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98558"/>
                  </a:solidFill>
                </a:rPr>
                <a:t>10°</a:t>
              </a:r>
            </a:p>
          </p:txBody>
        </p:sp>
        <p:sp>
          <p:nvSpPr>
            <p:cNvPr id="41" name="Block Arc 40"/>
            <p:cNvSpPr/>
            <p:nvPr/>
          </p:nvSpPr>
          <p:spPr>
            <a:xfrm>
              <a:off x="1317415" y="694268"/>
              <a:ext cx="6524412" cy="6524412"/>
            </a:xfrm>
            <a:prstGeom prst="blockArc">
              <a:avLst>
                <a:gd name="adj1" fmla="val 10974887"/>
                <a:gd name="adj2" fmla="val 21442004"/>
                <a:gd name="adj3" fmla="val 550"/>
              </a:avLst>
            </a:prstGeom>
            <a:solidFill>
              <a:srgbClr val="FF66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Block Arc 41"/>
            <p:cNvSpPr>
              <a:spLocks noChangeAspect="1"/>
            </p:cNvSpPr>
            <p:nvPr/>
          </p:nvSpPr>
          <p:spPr>
            <a:xfrm>
              <a:off x="1968758" y="1308982"/>
              <a:ext cx="5221727" cy="5221727"/>
            </a:xfrm>
            <a:prstGeom prst="blockArc">
              <a:avLst>
                <a:gd name="adj1" fmla="val 10974887"/>
                <a:gd name="adj2" fmla="val 21442004"/>
                <a:gd name="adj3" fmla="val 550"/>
              </a:avLst>
            </a:prstGeom>
            <a:solidFill>
              <a:srgbClr val="FF66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Block Arc 42"/>
            <p:cNvSpPr>
              <a:spLocks noChangeAspect="1"/>
            </p:cNvSpPr>
            <p:nvPr/>
          </p:nvSpPr>
          <p:spPr>
            <a:xfrm>
              <a:off x="2622297" y="1935051"/>
              <a:ext cx="3914647" cy="3914647"/>
            </a:xfrm>
            <a:prstGeom prst="blockArc">
              <a:avLst>
                <a:gd name="adj1" fmla="val 10974887"/>
                <a:gd name="adj2" fmla="val 21457578"/>
                <a:gd name="adj3" fmla="val 794"/>
              </a:avLst>
            </a:prstGeom>
            <a:solidFill>
              <a:srgbClr val="FF66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Block Arc 43"/>
            <p:cNvSpPr>
              <a:spLocks noChangeAspect="1"/>
            </p:cNvSpPr>
            <p:nvPr/>
          </p:nvSpPr>
          <p:spPr>
            <a:xfrm>
              <a:off x="3274190" y="2559472"/>
              <a:ext cx="2610863" cy="2610863"/>
            </a:xfrm>
            <a:prstGeom prst="blockArc">
              <a:avLst>
                <a:gd name="adj1" fmla="val 10974887"/>
                <a:gd name="adj2" fmla="val 21405881"/>
                <a:gd name="adj3" fmla="val 1460"/>
              </a:avLst>
            </a:prstGeom>
            <a:solidFill>
              <a:srgbClr val="FF66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Block Arc 44"/>
            <p:cNvSpPr>
              <a:spLocks noChangeAspect="1"/>
            </p:cNvSpPr>
            <p:nvPr/>
          </p:nvSpPr>
          <p:spPr>
            <a:xfrm>
              <a:off x="3928553" y="3166372"/>
              <a:ext cx="1302135" cy="1302135"/>
            </a:xfrm>
            <a:prstGeom prst="blockArc">
              <a:avLst>
                <a:gd name="adj1" fmla="val 10974887"/>
                <a:gd name="adj2" fmla="val 21402892"/>
                <a:gd name="adj3" fmla="val 2164"/>
              </a:avLst>
            </a:prstGeom>
            <a:solidFill>
              <a:srgbClr val="FF66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90600" y="4180840"/>
              <a:ext cx="34639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i="1">
                  <a:solidFill>
                    <a:srgbClr val="F98558"/>
                  </a:solidFill>
                </a:rPr>
                <a:t>Angle of incidence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namorphic_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840" y="3810000"/>
            <a:ext cx="5084064" cy="2542032"/>
          </a:xfrm>
          <a:prstGeom prst="rect">
            <a:avLst/>
          </a:prstGeom>
        </p:spPr>
      </p:pic>
      <p:pic>
        <p:nvPicPr>
          <p:cNvPr id="15" name="Picture 14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24824"/>
            <a:ext cx="81607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Emulating </a:t>
            </a:r>
            <a:r>
              <a:rPr lang="en-US" sz="3200" b="1" i="1" smtClean="0">
                <a:solidFill>
                  <a:schemeClr val="bg1"/>
                </a:solidFill>
              </a:rPr>
              <a:t>anamorphic</a:t>
            </a:r>
            <a:r>
              <a:rPr lang="en-US" sz="3200" b="1" smtClean="0">
                <a:solidFill>
                  <a:schemeClr val="bg1"/>
                </a:solidFill>
              </a:rPr>
              <a:t> lenses in SHARP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13" name="Picture 12" descr="EUVL2014_ZP_conventional.png"/>
          <p:cNvPicPr>
            <a:picLocks noChangeAspect="1"/>
          </p:cNvPicPr>
          <p:nvPr/>
        </p:nvPicPr>
        <p:blipFill>
          <a:blip r:embed="rId5"/>
          <a:srcRect l="23958" r="23958"/>
          <a:stretch>
            <a:fillRect/>
          </a:stretch>
        </p:blipFill>
        <p:spPr>
          <a:xfrm>
            <a:off x="3009221" y="685800"/>
            <a:ext cx="3141069" cy="3015426"/>
          </a:xfrm>
          <a:prstGeom prst="rect">
            <a:avLst/>
          </a:prstGeom>
        </p:spPr>
      </p:pic>
      <p:pic>
        <p:nvPicPr>
          <p:cNvPr id="9" name="Picture 8" descr="EUVL2014_ZP_anamorphic.png"/>
          <p:cNvPicPr>
            <a:picLocks noChangeAspect="1"/>
          </p:cNvPicPr>
          <p:nvPr/>
        </p:nvPicPr>
        <p:blipFill>
          <a:blip r:embed="rId6"/>
          <a:srcRect l="9375" r="8333"/>
          <a:stretch>
            <a:fillRect/>
          </a:stretch>
        </p:blipFill>
        <p:spPr>
          <a:xfrm>
            <a:off x="2118631" y="685800"/>
            <a:ext cx="4962889" cy="3015426"/>
          </a:xfrm>
          <a:prstGeom prst="rect">
            <a:avLst/>
          </a:prstGeom>
        </p:spPr>
      </p:pic>
      <p:pic>
        <p:nvPicPr>
          <p:cNvPr id="10" name="Picture 9" descr="kens_pattern2.pn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810000"/>
            <a:ext cx="2542032" cy="25400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3048000" y="5085080"/>
            <a:ext cx="762000" cy="1588"/>
          </a:xfrm>
          <a:prstGeom prst="straightConnector1">
            <a:avLst/>
          </a:prstGeom>
          <a:ln w="1016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380565" y="1046500"/>
            <a:ext cx="1687235" cy="1838920"/>
            <a:chOff x="7380565" y="1046500"/>
            <a:chExt cx="1687235" cy="1838920"/>
          </a:xfrm>
        </p:grpSpPr>
        <p:cxnSp>
          <p:nvCxnSpPr>
            <p:cNvPr id="17" name="Straight Arrow Connector 16"/>
            <p:cNvCxnSpPr/>
            <p:nvPr/>
          </p:nvCxnSpPr>
          <p:spPr>
            <a:xfrm rot="5400000" flipH="1" flipV="1">
              <a:off x="7380565" y="2072243"/>
              <a:ext cx="1097280" cy="794"/>
            </a:xfrm>
            <a:prstGeom prst="straightConnector1">
              <a:avLst/>
            </a:prstGeom>
            <a:ln w="635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380565" y="2071846"/>
              <a:ext cx="1097280" cy="1588"/>
            </a:xfrm>
            <a:prstGeom prst="straightConnector1">
              <a:avLst/>
            </a:prstGeom>
            <a:ln w="635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077200" y="2362200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Mag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472765" y="1798340"/>
              <a:ext cx="595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4x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33890" y="1046500"/>
              <a:ext cx="595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8x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298883" y="6268740"/>
            <a:ext cx="2339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image stretch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30078" y="6238260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mask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928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59897" y="-152400"/>
            <a:ext cx="2675006" cy="19050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pPr algn="ctr"/>
            <a:r>
              <a:rPr lang="en-US" sz="3200" b="1">
                <a:solidFill>
                  <a:schemeClr val="bg1">
                    <a:lumMod val="85000"/>
                  </a:schemeClr>
                </a:solidFill>
              </a:rPr>
              <a:t>Materials &amp;</a:t>
            </a:r>
            <a:br>
              <a:rPr lang="en-US" sz="3200" b="1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3200" b="1">
                <a:solidFill>
                  <a:schemeClr val="bg1">
                    <a:lumMod val="85000"/>
                  </a:schemeClr>
                </a:solidFill>
              </a:rPr>
              <a:t>Architecture</a:t>
            </a:r>
            <a:endParaRPr lang="en-US" sz="2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2394" y="457200"/>
            <a:ext cx="2675006" cy="19050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pPr algn="ctr"/>
            <a:r>
              <a:rPr lang="en-US" sz="3200" b="1">
                <a:solidFill>
                  <a:schemeClr val="bg1">
                    <a:lumMod val="85000"/>
                  </a:schemeClr>
                </a:solidFill>
              </a:rPr>
              <a:t>Mag</a:t>
            </a:r>
            <a:endParaRPr lang="en-US" sz="2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794" y="2463800"/>
            <a:ext cx="2675006" cy="19050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sz="3200" b="1">
                <a:solidFill>
                  <a:schemeClr val="bg1">
                    <a:lumMod val="85000"/>
                  </a:schemeClr>
                </a:solidFill>
              </a:rPr>
              <a:t>Repair</a:t>
            </a:r>
            <a:endParaRPr lang="en-US" sz="2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6500" y="2476500"/>
            <a:ext cx="2675006" cy="19050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pPr algn="ctr"/>
            <a:r>
              <a:rPr lang="en-US" sz="3200" b="1">
                <a:solidFill>
                  <a:schemeClr val="bg1">
                    <a:lumMod val="85000"/>
                  </a:schemeClr>
                </a:solidFill>
              </a:rPr>
              <a:t>Phase</a:t>
            </a:r>
          </a:p>
          <a:p>
            <a:pPr algn="ctr"/>
            <a:r>
              <a:rPr lang="en-US" sz="3200" b="1">
                <a:solidFill>
                  <a:schemeClr val="bg1">
                    <a:lumMod val="85000"/>
                  </a:schemeClr>
                </a:solidFill>
              </a:rPr>
              <a:t>shifting</a:t>
            </a:r>
            <a:endParaRPr lang="en-US" sz="2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2438400"/>
            <a:ext cx="2675006" cy="19050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pPr algn="ctr"/>
            <a:r>
              <a:rPr lang="en-US" sz="4800" b="1" cap="small">
                <a:solidFill>
                  <a:srgbClr val="FFFFFF"/>
                </a:solidFill>
              </a:rPr>
              <a:t>Defects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0400" y="5105400"/>
            <a:ext cx="2785303" cy="19050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pPr algn="ctr"/>
            <a:r>
              <a:rPr lang="en-US" sz="3200" b="1">
                <a:solidFill>
                  <a:schemeClr val="bg1">
                    <a:lumMod val="85000"/>
                  </a:schemeClr>
                </a:solidFill>
              </a:rPr>
              <a:t>Substrate</a:t>
            </a:r>
            <a:br>
              <a:rPr lang="en-US" sz="3200" b="1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3200" b="1">
                <a:solidFill>
                  <a:schemeClr val="bg1">
                    <a:lumMod val="85000"/>
                  </a:schemeClr>
                </a:solidFill>
              </a:rPr>
              <a:t>roughness</a:t>
            </a:r>
            <a:endParaRPr lang="en-US" sz="2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2394" y="4114800"/>
            <a:ext cx="2675006" cy="19050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pPr algn="ctr"/>
            <a:r>
              <a:rPr lang="en-US" sz="3200" b="1">
                <a:solidFill>
                  <a:schemeClr val="bg1">
                    <a:lumMod val="85000"/>
                  </a:schemeClr>
                </a:solidFill>
              </a:rPr>
              <a:t>Pattern</a:t>
            </a:r>
          </a:p>
          <a:p>
            <a:pPr algn="ctr"/>
            <a:r>
              <a:rPr lang="en-US" sz="3200" b="1">
                <a:solidFill>
                  <a:schemeClr val="bg1">
                    <a:lumMod val="85000"/>
                  </a:schemeClr>
                </a:solidFill>
              </a:rPr>
              <a:t>roughness</a:t>
            </a:r>
            <a:endParaRPr lang="en-US" sz="2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35594" y="4114800"/>
            <a:ext cx="2675006" cy="19050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pPr algn="ctr"/>
            <a:r>
              <a:rPr lang="en-US" sz="3200" b="1">
                <a:solidFill>
                  <a:schemeClr val="bg1">
                    <a:lumMod val="85000"/>
                  </a:schemeClr>
                </a:solidFill>
              </a:rPr>
              <a:t>Source-mask</a:t>
            </a:r>
          </a:p>
          <a:p>
            <a:pPr algn="ctr"/>
            <a:r>
              <a:rPr lang="en-US" sz="3200" b="1">
                <a:solidFill>
                  <a:schemeClr val="bg1">
                    <a:lumMod val="85000"/>
                  </a:schemeClr>
                </a:solidFill>
              </a:rPr>
              <a:t>optimization</a:t>
            </a:r>
            <a:endParaRPr lang="en-US" sz="2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635000"/>
            <a:ext cx="2675006" cy="19050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pPr algn="ctr"/>
            <a:r>
              <a:rPr lang="en-US" sz="3200" b="1">
                <a:solidFill>
                  <a:schemeClr val="bg1">
                    <a:lumMod val="85000"/>
                  </a:schemeClr>
                </a:solidFill>
              </a:rPr>
              <a:t>NA</a:t>
            </a:r>
            <a:endParaRPr lang="en-US" sz="280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264400" y="114300"/>
            <a:ext cx="1752600" cy="605744"/>
            <a:chOff x="5867400" y="0"/>
            <a:chExt cx="3276600" cy="1132478"/>
          </a:xfrm>
        </p:grpSpPr>
        <p:pic>
          <p:nvPicPr>
            <p:cNvPr id="34" name="Picture 3" descr="LBNL_Logo_A"/>
            <p:cNvPicPr>
              <a:picLocks noChangeAspect="1" noChangeArrowheads="1"/>
            </p:cNvPicPr>
            <p:nvPr/>
          </p:nvPicPr>
          <p:blipFill>
            <a:blip r:embed="rId3"/>
            <a:srcRect l="766" t="1150" r="958" b="447"/>
            <a:stretch>
              <a:fillRect/>
            </a:stretch>
          </p:blipFill>
          <p:spPr bwMode="auto">
            <a:xfrm>
              <a:off x="7823264" y="0"/>
              <a:ext cx="1320736" cy="1132478"/>
            </a:xfrm>
            <a:prstGeom prst="rect">
              <a:avLst/>
            </a:prstGeom>
            <a:noFill/>
            <a:effectLst>
              <a:outerShdw blurRad="190500" dir="19740000">
                <a:schemeClr val="tx1">
                  <a:alpha val="73000"/>
                </a:schemeClr>
              </a:outerShdw>
            </a:effectLst>
          </p:spPr>
        </p:pic>
        <p:pic>
          <p:nvPicPr>
            <p:cNvPr id="35" name="Picture 34" descr="Sematech_Logo_transparent_invers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7400" y="108883"/>
              <a:ext cx="1852127" cy="945356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2019300" y="1367367"/>
            <a:ext cx="4902200" cy="4089400"/>
            <a:chOff x="2019300" y="1367367"/>
            <a:chExt cx="4902200" cy="4089400"/>
          </a:xfrm>
        </p:grpSpPr>
        <p:sp>
          <p:nvSpPr>
            <p:cNvPr id="30" name="Freeform 29"/>
            <p:cNvSpPr/>
            <p:nvPr/>
          </p:nvSpPr>
          <p:spPr>
            <a:xfrm>
              <a:off x="2171700" y="1752600"/>
              <a:ext cx="1422400" cy="1282700"/>
            </a:xfrm>
            <a:custGeom>
              <a:avLst/>
              <a:gdLst>
                <a:gd name="connsiteX0" fmla="*/ 0 w 1727200"/>
                <a:gd name="connsiteY0" fmla="*/ 12700 h 357717"/>
                <a:gd name="connsiteX1" fmla="*/ 609600 w 1727200"/>
                <a:gd name="connsiteY1" fmla="*/ 317500 h 357717"/>
                <a:gd name="connsiteX2" fmla="*/ 1409700 w 1727200"/>
                <a:gd name="connsiteY2" fmla="*/ 254000 h 357717"/>
                <a:gd name="connsiteX3" fmla="*/ 1727200 w 1727200"/>
                <a:gd name="connsiteY3" fmla="*/ 0 h 357717"/>
                <a:gd name="connsiteX0" fmla="*/ 0 w 1727200"/>
                <a:gd name="connsiteY0" fmla="*/ 12700 h 1210733"/>
                <a:gd name="connsiteX1" fmla="*/ 609600 w 1727200"/>
                <a:gd name="connsiteY1" fmla="*/ 317500 h 1210733"/>
                <a:gd name="connsiteX2" fmla="*/ 1409700 w 1727200"/>
                <a:gd name="connsiteY2" fmla="*/ 254000 h 1210733"/>
                <a:gd name="connsiteX3" fmla="*/ 1117600 w 1727200"/>
                <a:gd name="connsiteY3" fmla="*/ 1168400 h 1210733"/>
                <a:gd name="connsiteX4" fmla="*/ 1727200 w 1727200"/>
                <a:gd name="connsiteY4" fmla="*/ 0 h 1210733"/>
                <a:gd name="connsiteX0" fmla="*/ 0 w 2006600"/>
                <a:gd name="connsiteY0" fmla="*/ 12700 h 1363133"/>
                <a:gd name="connsiteX1" fmla="*/ 609600 w 2006600"/>
                <a:gd name="connsiteY1" fmla="*/ 317500 h 1363133"/>
                <a:gd name="connsiteX2" fmla="*/ 1409700 w 2006600"/>
                <a:gd name="connsiteY2" fmla="*/ 254000 h 1363133"/>
                <a:gd name="connsiteX3" fmla="*/ 1117600 w 2006600"/>
                <a:gd name="connsiteY3" fmla="*/ 1168400 h 1363133"/>
                <a:gd name="connsiteX4" fmla="*/ 1905000 w 2006600"/>
                <a:gd name="connsiteY4" fmla="*/ 1168400 h 1363133"/>
                <a:gd name="connsiteX5" fmla="*/ 1727200 w 2006600"/>
                <a:gd name="connsiteY5" fmla="*/ 0 h 1363133"/>
                <a:gd name="connsiteX0" fmla="*/ 0 w 2413000"/>
                <a:gd name="connsiteY0" fmla="*/ 0 h 1308100"/>
                <a:gd name="connsiteX1" fmla="*/ 609600 w 2413000"/>
                <a:gd name="connsiteY1" fmla="*/ 304800 h 1308100"/>
                <a:gd name="connsiteX2" fmla="*/ 1409700 w 2413000"/>
                <a:gd name="connsiteY2" fmla="*/ 241300 h 1308100"/>
                <a:gd name="connsiteX3" fmla="*/ 1117600 w 2413000"/>
                <a:gd name="connsiteY3" fmla="*/ 1155700 h 1308100"/>
                <a:gd name="connsiteX4" fmla="*/ 1905000 w 2413000"/>
                <a:gd name="connsiteY4" fmla="*/ 1155700 h 1308100"/>
                <a:gd name="connsiteX5" fmla="*/ 2413000 w 2413000"/>
                <a:gd name="connsiteY5" fmla="*/ 1282700 h 1308100"/>
                <a:gd name="connsiteX0" fmla="*/ 0 w 2413000"/>
                <a:gd name="connsiteY0" fmla="*/ 0 h 1286933"/>
                <a:gd name="connsiteX1" fmla="*/ 609600 w 2413000"/>
                <a:gd name="connsiteY1" fmla="*/ 304800 h 1286933"/>
                <a:gd name="connsiteX2" fmla="*/ 1409700 w 2413000"/>
                <a:gd name="connsiteY2" fmla="*/ 241300 h 1286933"/>
                <a:gd name="connsiteX3" fmla="*/ 1117600 w 2413000"/>
                <a:gd name="connsiteY3" fmla="*/ 1155700 h 1286933"/>
                <a:gd name="connsiteX4" fmla="*/ 1905000 w 2413000"/>
                <a:gd name="connsiteY4" fmla="*/ 1155700 h 1286933"/>
                <a:gd name="connsiteX5" fmla="*/ 2413000 w 2413000"/>
                <a:gd name="connsiteY5" fmla="*/ 1282700 h 1286933"/>
                <a:gd name="connsiteX0" fmla="*/ 0 w 2413000"/>
                <a:gd name="connsiteY0" fmla="*/ 0 h 1286933"/>
                <a:gd name="connsiteX1" fmla="*/ 609600 w 2413000"/>
                <a:gd name="connsiteY1" fmla="*/ 304800 h 1286933"/>
                <a:gd name="connsiteX2" fmla="*/ 1409700 w 2413000"/>
                <a:gd name="connsiteY2" fmla="*/ 241300 h 1286933"/>
                <a:gd name="connsiteX3" fmla="*/ 1905000 w 2413000"/>
                <a:gd name="connsiteY3" fmla="*/ 1155700 h 1286933"/>
                <a:gd name="connsiteX4" fmla="*/ 2413000 w 2413000"/>
                <a:gd name="connsiteY4" fmla="*/ 1282700 h 1286933"/>
                <a:gd name="connsiteX0" fmla="*/ 0 w 2413000"/>
                <a:gd name="connsiteY0" fmla="*/ 0 h 1282700"/>
                <a:gd name="connsiteX1" fmla="*/ 609600 w 2413000"/>
                <a:gd name="connsiteY1" fmla="*/ 304800 h 1282700"/>
                <a:gd name="connsiteX2" fmla="*/ 1409700 w 2413000"/>
                <a:gd name="connsiteY2" fmla="*/ 241300 h 1282700"/>
                <a:gd name="connsiteX3" fmla="*/ 2413000 w 2413000"/>
                <a:gd name="connsiteY3" fmla="*/ 1282700 h 1282700"/>
                <a:gd name="connsiteX0" fmla="*/ 0 w 2413000"/>
                <a:gd name="connsiteY0" fmla="*/ 0 h 1282700"/>
                <a:gd name="connsiteX1" fmla="*/ 609600 w 2413000"/>
                <a:gd name="connsiteY1" fmla="*/ 304800 h 1282700"/>
                <a:gd name="connsiteX2" fmla="*/ 1409700 w 2413000"/>
                <a:gd name="connsiteY2" fmla="*/ 241300 h 1282700"/>
                <a:gd name="connsiteX3" fmla="*/ 1092200 w 2413000"/>
                <a:gd name="connsiteY3" fmla="*/ 1003301 h 1282700"/>
                <a:gd name="connsiteX4" fmla="*/ 2413000 w 2413000"/>
                <a:gd name="connsiteY4" fmla="*/ 1282700 h 1282700"/>
                <a:gd name="connsiteX0" fmla="*/ 0 w 2413000"/>
                <a:gd name="connsiteY0" fmla="*/ 0 h 1282700"/>
                <a:gd name="connsiteX1" fmla="*/ 609600 w 2413000"/>
                <a:gd name="connsiteY1" fmla="*/ 304800 h 1282700"/>
                <a:gd name="connsiteX2" fmla="*/ 1409700 w 2413000"/>
                <a:gd name="connsiteY2" fmla="*/ 241300 h 1282700"/>
                <a:gd name="connsiteX3" fmla="*/ 2413000 w 2413000"/>
                <a:gd name="connsiteY3" fmla="*/ 1282700 h 1282700"/>
                <a:gd name="connsiteX0" fmla="*/ 0 w 2413000"/>
                <a:gd name="connsiteY0" fmla="*/ 0 h 1282700"/>
                <a:gd name="connsiteX1" fmla="*/ 609600 w 2413000"/>
                <a:gd name="connsiteY1" fmla="*/ 304800 h 1282700"/>
                <a:gd name="connsiteX2" fmla="*/ 1409700 w 2413000"/>
                <a:gd name="connsiteY2" fmla="*/ 241300 h 1282700"/>
                <a:gd name="connsiteX3" fmla="*/ 876300 w 2413000"/>
                <a:gd name="connsiteY3" fmla="*/ 914401 h 1282700"/>
                <a:gd name="connsiteX4" fmla="*/ 2413000 w 2413000"/>
                <a:gd name="connsiteY4" fmla="*/ 1282700 h 1282700"/>
                <a:gd name="connsiteX0" fmla="*/ 0 w 2413000"/>
                <a:gd name="connsiteY0" fmla="*/ 0 h 1282700"/>
                <a:gd name="connsiteX1" fmla="*/ 609600 w 2413000"/>
                <a:gd name="connsiteY1" fmla="*/ 304800 h 1282700"/>
                <a:gd name="connsiteX2" fmla="*/ 571500 w 2413000"/>
                <a:gd name="connsiteY2" fmla="*/ 698500 h 1282700"/>
                <a:gd name="connsiteX3" fmla="*/ 876300 w 2413000"/>
                <a:gd name="connsiteY3" fmla="*/ 914401 h 1282700"/>
                <a:gd name="connsiteX4" fmla="*/ 2413000 w 2413000"/>
                <a:gd name="connsiteY4" fmla="*/ 1282700 h 1282700"/>
                <a:gd name="connsiteX0" fmla="*/ 0 w 2413000"/>
                <a:gd name="connsiteY0" fmla="*/ 0 h 1282700"/>
                <a:gd name="connsiteX1" fmla="*/ 228600 w 2413000"/>
                <a:gd name="connsiteY1" fmla="*/ 533400 h 1282700"/>
                <a:gd name="connsiteX2" fmla="*/ 571500 w 2413000"/>
                <a:gd name="connsiteY2" fmla="*/ 698500 h 1282700"/>
                <a:gd name="connsiteX3" fmla="*/ 876300 w 2413000"/>
                <a:gd name="connsiteY3" fmla="*/ 914401 h 1282700"/>
                <a:gd name="connsiteX4" fmla="*/ 2413000 w 2413000"/>
                <a:gd name="connsiteY4" fmla="*/ 1282700 h 1282700"/>
                <a:gd name="connsiteX0" fmla="*/ 0 w 2413000"/>
                <a:gd name="connsiteY0" fmla="*/ 0 h 1282700"/>
                <a:gd name="connsiteX1" fmla="*/ 228600 w 2413000"/>
                <a:gd name="connsiteY1" fmla="*/ 533400 h 1282700"/>
                <a:gd name="connsiteX2" fmla="*/ 876300 w 2413000"/>
                <a:gd name="connsiteY2" fmla="*/ 914401 h 1282700"/>
                <a:gd name="connsiteX3" fmla="*/ 2413000 w 2413000"/>
                <a:gd name="connsiteY3" fmla="*/ 1282700 h 1282700"/>
                <a:gd name="connsiteX0" fmla="*/ 0 w 1422400"/>
                <a:gd name="connsiteY0" fmla="*/ 0 h 1282700"/>
                <a:gd name="connsiteX1" fmla="*/ 228600 w 1422400"/>
                <a:gd name="connsiteY1" fmla="*/ 533400 h 1282700"/>
                <a:gd name="connsiteX2" fmla="*/ 876300 w 1422400"/>
                <a:gd name="connsiteY2" fmla="*/ 914401 h 1282700"/>
                <a:gd name="connsiteX3" fmla="*/ 1422400 w 1422400"/>
                <a:gd name="connsiteY3" fmla="*/ 1282700 h 128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1282700">
                  <a:moveTo>
                    <a:pt x="0" y="0"/>
                  </a:moveTo>
                  <a:cubicBezTo>
                    <a:pt x="187325" y="132291"/>
                    <a:pt x="82550" y="381000"/>
                    <a:pt x="228600" y="533400"/>
                  </a:cubicBezTo>
                  <a:cubicBezTo>
                    <a:pt x="374650" y="685800"/>
                    <a:pt x="512233" y="789518"/>
                    <a:pt x="876300" y="914401"/>
                  </a:cubicBezTo>
                  <a:cubicBezTo>
                    <a:pt x="1183217" y="1011768"/>
                    <a:pt x="1255183" y="1107017"/>
                    <a:pt x="1422400" y="1282700"/>
                  </a:cubicBezTo>
                </a:path>
              </a:pathLst>
            </a:custGeom>
            <a:ln w="50800" cap="flat" cmpd="sng" algn="ctr">
              <a:solidFill>
                <a:srgbClr val="FF66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895600" y="3805767"/>
              <a:ext cx="1219200" cy="1193800"/>
            </a:xfrm>
            <a:custGeom>
              <a:avLst/>
              <a:gdLst>
                <a:gd name="connsiteX0" fmla="*/ 0 w 1219200"/>
                <a:gd name="connsiteY0" fmla="*/ 1193800 h 1193800"/>
                <a:gd name="connsiteX1" fmla="*/ 622300 w 1219200"/>
                <a:gd name="connsiteY1" fmla="*/ 977900 h 1193800"/>
                <a:gd name="connsiteX2" fmla="*/ 977900 w 1219200"/>
                <a:gd name="connsiteY2" fmla="*/ 469900 h 1193800"/>
                <a:gd name="connsiteX3" fmla="*/ 1219200 w 1219200"/>
                <a:gd name="connsiteY3" fmla="*/ 0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" h="1193800">
                  <a:moveTo>
                    <a:pt x="0" y="1193800"/>
                  </a:moveTo>
                  <a:cubicBezTo>
                    <a:pt x="229658" y="1146175"/>
                    <a:pt x="459317" y="1098550"/>
                    <a:pt x="622300" y="977900"/>
                  </a:cubicBezTo>
                  <a:cubicBezTo>
                    <a:pt x="785283" y="857250"/>
                    <a:pt x="878417" y="632883"/>
                    <a:pt x="977900" y="469900"/>
                  </a:cubicBezTo>
                  <a:cubicBezTo>
                    <a:pt x="1077383" y="306917"/>
                    <a:pt x="1219200" y="0"/>
                    <a:pt x="1219200" y="0"/>
                  </a:cubicBezTo>
                </a:path>
              </a:pathLst>
            </a:custGeom>
            <a:ln w="50800" cap="flat" cmpd="sng" algn="ctr">
              <a:solidFill>
                <a:srgbClr val="FF66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362450" y="3843867"/>
              <a:ext cx="412750" cy="1612900"/>
            </a:xfrm>
            <a:custGeom>
              <a:avLst/>
              <a:gdLst>
                <a:gd name="connsiteX0" fmla="*/ 412750 w 472017"/>
                <a:gd name="connsiteY0" fmla="*/ 1612900 h 1642533"/>
                <a:gd name="connsiteX1" fmla="*/ 412750 w 472017"/>
                <a:gd name="connsiteY1" fmla="*/ 1562100 h 1642533"/>
                <a:gd name="connsiteX2" fmla="*/ 57150 w 472017"/>
                <a:gd name="connsiteY2" fmla="*/ 1130300 h 1642533"/>
                <a:gd name="connsiteX3" fmla="*/ 69850 w 472017"/>
                <a:gd name="connsiteY3" fmla="*/ 609600 h 1642533"/>
                <a:gd name="connsiteX4" fmla="*/ 133350 w 472017"/>
                <a:gd name="connsiteY4" fmla="*/ 0 h 1642533"/>
                <a:gd name="connsiteX0" fmla="*/ 412750 w 472017"/>
                <a:gd name="connsiteY0" fmla="*/ 1612900 h 1627716"/>
                <a:gd name="connsiteX1" fmla="*/ 412750 w 472017"/>
                <a:gd name="connsiteY1" fmla="*/ 1333500 h 1627716"/>
                <a:gd name="connsiteX2" fmla="*/ 57150 w 472017"/>
                <a:gd name="connsiteY2" fmla="*/ 1130300 h 1627716"/>
                <a:gd name="connsiteX3" fmla="*/ 69850 w 472017"/>
                <a:gd name="connsiteY3" fmla="*/ 609600 h 1627716"/>
                <a:gd name="connsiteX4" fmla="*/ 133350 w 472017"/>
                <a:gd name="connsiteY4" fmla="*/ 0 h 1627716"/>
                <a:gd name="connsiteX0" fmla="*/ 412750 w 412750"/>
                <a:gd name="connsiteY0" fmla="*/ 1612900 h 1612900"/>
                <a:gd name="connsiteX1" fmla="*/ 57150 w 412750"/>
                <a:gd name="connsiteY1" fmla="*/ 1130300 h 1612900"/>
                <a:gd name="connsiteX2" fmla="*/ 69850 w 412750"/>
                <a:gd name="connsiteY2" fmla="*/ 609600 h 1612900"/>
                <a:gd name="connsiteX3" fmla="*/ 133350 w 412750"/>
                <a:gd name="connsiteY3" fmla="*/ 0 h 1612900"/>
                <a:gd name="connsiteX0" fmla="*/ 412750 w 412750"/>
                <a:gd name="connsiteY0" fmla="*/ 1612900 h 1612900"/>
                <a:gd name="connsiteX1" fmla="*/ 57150 w 412750"/>
                <a:gd name="connsiteY1" fmla="*/ 1130300 h 1612900"/>
                <a:gd name="connsiteX2" fmla="*/ 69850 w 412750"/>
                <a:gd name="connsiteY2" fmla="*/ 609600 h 1612900"/>
                <a:gd name="connsiteX3" fmla="*/ 133350 w 412750"/>
                <a:gd name="connsiteY3" fmla="*/ 0 h 161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750" h="1612900">
                  <a:moveTo>
                    <a:pt x="412750" y="1612900"/>
                  </a:moveTo>
                  <a:cubicBezTo>
                    <a:pt x="338667" y="1512358"/>
                    <a:pt x="114300" y="1297517"/>
                    <a:pt x="57150" y="1130300"/>
                  </a:cubicBezTo>
                  <a:cubicBezTo>
                    <a:pt x="0" y="963083"/>
                    <a:pt x="57150" y="797983"/>
                    <a:pt x="69850" y="609600"/>
                  </a:cubicBezTo>
                  <a:cubicBezTo>
                    <a:pt x="82550" y="421217"/>
                    <a:pt x="107950" y="210608"/>
                    <a:pt x="133350" y="0"/>
                  </a:cubicBezTo>
                </a:path>
              </a:pathLst>
            </a:custGeom>
            <a:ln w="50800" cap="flat" cmpd="sng" algn="ctr">
              <a:solidFill>
                <a:srgbClr val="FF66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527300" y="1646767"/>
              <a:ext cx="4064000" cy="543983"/>
            </a:xfrm>
            <a:custGeom>
              <a:avLst/>
              <a:gdLst>
                <a:gd name="connsiteX0" fmla="*/ 0 w 4064000"/>
                <a:gd name="connsiteY0" fmla="*/ 0 h 543983"/>
                <a:gd name="connsiteX1" fmla="*/ 50800 w 4064000"/>
                <a:gd name="connsiteY1" fmla="*/ 25400 h 543983"/>
                <a:gd name="connsiteX2" fmla="*/ 1498600 w 4064000"/>
                <a:gd name="connsiteY2" fmla="*/ 482600 h 543983"/>
                <a:gd name="connsiteX3" fmla="*/ 2794000 w 4064000"/>
                <a:gd name="connsiteY3" fmla="*/ 393700 h 543983"/>
                <a:gd name="connsiteX4" fmla="*/ 4064000 w 4064000"/>
                <a:gd name="connsiteY4" fmla="*/ 38100 h 54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000" h="543983">
                  <a:moveTo>
                    <a:pt x="0" y="0"/>
                  </a:moveTo>
                  <a:lnTo>
                    <a:pt x="50800" y="25400"/>
                  </a:lnTo>
                  <a:cubicBezTo>
                    <a:pt x="300567" y="105833"/>
                    <a:pt x="1041400" y="421217"/>
                    <a:pt x="1498600" y="482600"/>
                  </a:cubicBezTo>
                  <a:cubicBezTo>
                    <a:pt x="1955800" y="543983"/>
                    <a:pt x="2366433" y="467783"/>
                    <a:pt x="2794000" y="393700"/>
                  </a:cubicBezTo>
                  <a:cubicBezTo>
                    <a:pt x="3221567" y="319617"/>
                    <a:pt x="3642783" y="178858"/>
                    <a:pt x="4064000" y="38100"/>
                  </a:cubicBezTo>
                </a:path>
              </a:pathLst>
            </a:custGeom>
            <a:ln w="50800" cap="flat" cmpd="sng" algn="ctr">
              <a:solidFill>
                <a:srgbClr val="FF66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6129867" y="1900767"/>
              <a:ext cx="613833" cy="2692400"/>
            </a:xfrm>
            <a:custGeom>
              <a:avLst/>
              <a:gdLst>
                <a:gd name="connsiteX0" fmla="*/ 436033 w 613833"/>
                <a:gd name="connsiteY0" fmla="*/ 2692400 h 2692400"/>
                <a:gd name="connsiteX1" fmla="*/ 55033 w 613833"/>
                <a:gd name="connsiteY1" fmla="*/ 1981200 h 2692400"/>
                <a:gd name="connsiteX2" fmla="*/ 105833 w 613833"/>
                <a:gd name="connsiteY2" fmla="*/ 1244600 h 2692400"/>
                <a:gd name="connsiteX3" fmla="*/ 347133 w 613833"/>
                <a:gd name="connsiteY3" fmla="*/ 495300 h 2692400"/>
                <a:gd name="connsiteX4" fmla="*/ 613833 w 613833"/>
                <a:gd name="connsiteY4" fmla="*/ 0 h 269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833" h="2692400">
                  <a:moveTo>
                    <a:pt x="436033" y="2692400"/>
                  </a:moveTo>
                  <a:cubicBezTo>
                    <a:pt x="273049" y="2457450"/>
                    <a:pt x="110066" y="2222500"/>
                    <a:pt x="55033" y="1981200"/>
                  </a:cubicBezTo>
                  <a:cubicBezTo>
                    <a:pt x="0" y="1739900"/>
                    <a:pt x="57150" y="1492250"/>
                    <a:pt x="105833" y="1244600"/>
                  </a:cubicBezTo>
                  <a:cubicBezTo>
                    <a:pt x="154516" y="996950"/>
                    <a:pt x="262466" y="702733"/>
                    <a:pt x="347133" y="495300"/>
                  </a:cubicBezTo>
                  <a:cubicBezTo>
                    <a:pt x="431800" y="287867"/>
                    <a:pt x="613833" y="0"/>
                    <a:pt x="613833" y="0"/>
                  </a:cubicBezTo>
                </a:path>
              </a:pathLst>
            </a:custGeom>
            <a:ln w="50800" cap="flat" cmpd="sng" algn="ctr">
              <a:solidFill>
                <a:srgbClr val="FF66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2019300" y="1367367"/>
              <a:ext cx="1981200" cy="1638300"/>
            </a:xfrm>
            <a:custGeom>
              <a:avLst/>
              <a:gdLst>
                <a:gd name="connsiteX0" fmla="*/ 0 w 1981200"/>
                <a:gd name="connsiteY0" fmla="*/ 1638300 h 1638300"/>
                <a:gd name="connsiteX1" fmla="*/ 749300 w 1981200"/>
                <a:gd name="connsiteY1" fmla="*/ 1460500 h 1638300"/>
                <a:gd name="connsiteX2" fmla="*/ 1231900 w 1981200"/>
                <a:gd name="connsiteY2" fmla="*/ 901700 h 1638300"/>
                <a:gd name="connsiteX3" fmla="*/ 1778000 w 1981200"/>
                <a:gd name="connsiteY3" fmla="*/ 254000 h 1638300"/>
                <a:gd name="connsiteX4" fmla="*/ 1981200 w 1981200"/>
                <a:gd name="connsiteY4" fmla="*/ 0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1200" h="1638300">
                  <a:moveTo>
                    <a:pt x="0" y="1638300"/>
                  </a:moveTo>
                  <a:cubicBezTo>
                    <a:pt x="271991" y="1610783"/>
                    <a:pt x="543983" y="1583267"/>
                    <a:pt x="749300" y="1460500"/>
                  </a:cubicBezTo>
                  <a:cubicBezTo>
                    <a:pt x="954617" y="1337733"/>
                    <a:pt x="1060450" y="1102783"/>
                    <a:pt x="1231900" y="901700"/>
                  </a:cubicBezTo>
                  <a:cubicBezTo>
                    <a:pt x="1403350" y="700617"/>
                    <a:pt x="1653117" y="404283"/>
                    <a:pt x="1778000" y="254000"/>
                  </a:cubicBezTo>
                  <a:cubicBezTo>
                    <a:pt x="1902883" y="103717"/>
                    <a:pt x="1981200" y="0"/>
                    <a:pt x="1981200" y="0"/>
                  </a:cubicBezTo>
                </a:path>
              </a:pathLst>
            </a:custGeom>
            <a:ln w="50800" cap="flat" cmpd="sng" algn="ctr">
              <a:solidFill>
                <a:srgbClr val="FF66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5041900" y="1418167"/>
              <a:ext cx="1879600" cy="1600200"/>
            </a:xfrm>
            <a:custGeom>
              <a:avLst/>
              <a:gdLst>
                <a:gd name="connsiteX0" fmla="*/ 0 w 1879600"/>
                <a:gd name="connsiteY0" fmla="*/ 0 h 1600200"/>
                <a:gd name="connsiteX1" fmla="*/ 469900 w 1879600"/>
                <a:gd name="connsiteY1" fmla="*/ 990600 h 1600200"/>
                <a:gd name="connsiteX2" fmla="*/ 977900 w 1879600"/>
                <a:gd name="connsiteY2" fmla="*/ 1282700 h 1600200"/>
                <a:gd name="connsiteX3" fmla="*/ 1879600 w 1879600"/>
                <a:gd name="connsiteY3" fmla="*/ 16002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9600" h="1600200">
                  <a:moveTo>
                    <a:pt x="0" y="0"/>
                  </a:moveTo>
                  <a:cubicBezTo>
                    <a:pt x="153458" y="388408"/>
                    <a:pt x="306917" y="776817"/>
                    <a:pt x="469900" y="990600"/>
                  </a:cubicBezTo>
                  <a:cubicBezTo>
                    <a:pt x="632883" y="1204383"/>
                    <a:pt x="742950" y="1181100"/>
                    <a:pt x="977900" y="1282700"/>
                  </a:cubicBezTo>
                  <a:cubicBezTo>
                    <a:pt x="1212850" y="1384300"/>
                    <a:pt x="1879600" y="1600200"/>
                    <a:pt x="1879600" y="1600200"/>
                  </a:cubicBezTo>
                </a:path>
              </a:pathLst>
            </a:custGeom>
            <a:ln w="50800" cap="flat" cmpd="sng" algn="ctr">
              <a:solidFill>
                <a:srgbClr val="FF66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 rot="594748">
              <a:off x="4174345" y="1411612"/>
              <a:ext cx="412750" cy="1612900"/>
            </a:xfrm>
            <a:custGeom>
              <a:avLst/>
              <a:gdLst>
                <a:gd name="connsiteX0" fmla="*/ 412750 w 472017"/>
                <a:gd name="connsiteY0" fmla="*/ 1612900 h 1642533"/>
                <a:gd name="connsiteX1" fmla="*/ 412750 w 472017"/>
                <a:gd name="connsiteY1" fmla="*/ 1562100 h 1642533"/>
                <a:gd name="connsiteX2" fmla="*/ 57150 w 472017"/>
                <a:gd name="connsiteY2" fmla="*/ 1130300 h 1642533"/>
                <a:gd name="connsiteX3" fmla="*/ 69850 w 472017"/>
                <a:gd name="connsiteY3" fmla="*/ 609600 h 1642533"/>
                <a:gd name="connsiteX4" fmla="*/ 133350 w 472017"/>
                <a:gd name="connsiteY4" fmla="*/ 0 h 1642533"/>
                <a:gd name="connsiteX0" fmla="*/ 412750 w 472017"/>
                <a:gd name="connsiteY0" fmla="*/ 1612900 h 1627716"/>
                <a:gd name="connsiteX1" fmla="*/ 412750 w 472017"/>
                <a:gd name="connsiteY1" fmla="*/ 1333500 h 1627716"/>
                <a:gd name="connsiteX2" fmla="*/ 57150 w 472017"/>
                <a:gd name="connsiteY2" fmla="*/ 1130300 h 1627716"/>
                <a:gd name="connsiteX3" fmla="*/ 69850 w 472017"/>
                <a:gd name="connsiteY3" fmla="*/ 609600 h 1627716"/>
                <a:gd name="connsiteX4" fmla="*/ 133350 w 472017"/>
                <a:gd name="connsiteY4" fmla="*/ 0 h 1627716"/>
                <a:gd name="connsiteX0" fmla="*/ 412750 w 412750"/>
                <a:gd name="connsiteY0" fmla="*/ 1612900 h 1612900"/>
                <a:gd name="connsiteX1" fmla="*/ 57150 w 412750"/>
                <a:gd name="connsiteY1" fmla="*/ 1130300 h 1612900"/>
                <a:gd name="connsiteX2" fmla="*/ 69850 w 412750"/>
                <a:gd name="connsiteY2" fmla="*/ 609600 h 1612900"/>
                <a:gd name="connsiteX3" fmla="*/ 133350 w 412750"/>
                <a:gd name="connsiteY3" fmla="*/ 0 h 1612900"/>
                <a:gd name="connsiteX0" fmla="*/ 412750 w 412750"/>
                <a:gd name="connsiteY0" fmla="*/ 1612900 h 1612900"/>
                <a:gd name="connsiteX1" fmla="*/ 57150 w 412750"/>
                <a:gd name="connsiteY1" fmla="*/ 1130300 h 1612900"/>
                <a:gd name="connsiteX2" fmla="*/ 69850 w 412750"/>
                <a:gd name="connsiteY2" fmla="*/ 609600 h 1612900"/>
                <a:gd name="connsiteX3" fmla="*/ 133350 w 412750"/>
                <a:gd name="connsiteY3" fmla="*/ 0 h 161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750" h="1612900">
                  <a:moveTo>
                    <a:pt x="412750" y="1612900"/>
                  </a:moveTo>
                  <a:cubicBezTo>
                    <a:pt x="338667" y="1512358"/>
                    <a:pt x="114300" y="1297517"/>
                    <a:pt x="57150" y="1130300"/>
                  </a:cubicBezTo>
                  <a:cubicBezTo>
                    <a:pt x="0" y="963083"/>
                    <a:pt x="57150" y="797983"/>
                    <a:pt x="69850" y="609600"/>
                  </a:cubicBezTo>
                  <a:cubicBezTo>
                    <a:pt x="82550" y="421217"/>
                    <a:pt x="107950" y="210608"/>
                    <a:pt x="133350" y="0"/>
                  </a:cubicBezTo>
                </a:path>
              </a:pathLst>
            </a:custGeom>
            <a:ln w="50800" cap="flat" cmpd="sng" algn="ctr">
              <a:solidFill>
                <a:srgbClr val="FF66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 descr="SHARP_white1.png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928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" name="Group 35"/>
          <p:cNvGrpSpPr/>
          <p:nvPr/>
        </p:nvGrpSpPr>
        <p:grpSpPr>
          <a:xfrm>
            <a:off x="7264400" y="114300"/>
            <a:ext cx="1752600" cy="605744"/>
            <a:chOff x="5867400" y="0"/>
            <a:chExt cx="3276600" cy="1132478"/>
          </a:xfrm>
        </p:grpSpPr>
        <p:pic>
          <p:nvPicPr>
            <p:cNvPr id="34" name="Picture 3" descr="LBNL_Logo_A"/>
            <p:cNvPicPr>
              <a:picLocks noChangeAspect="1" noChangeArrowheads="1"/>
            </p:cNvPicPr>
            <p:nvPr/>
          </p:nvPicPr>
          <p:blipFill>
            <a:blip r:embed="rId3"/>
            <a:srcRect l="766" t="1150" r="958" b="447"/>
            <a:stretch>
              <a:fillRect/>
            </a:stretch>
          </p:blipFill>
          <p:spPr bwMode="auto">
            <a:xfrm>
              <a:off x="7823264" y="0"/>
              <a:ext cx="1320736" cy="1132478"/>
            </a:xfrm>
            <a:prstGeom prst="rect">
              <a:avLst/>
            </a:prstGeom>
            <a:noFill/>
            <a:effectLst>
              <a:outerShdw blurRad="190500" dir="19740000">
                <a:schemeClr val="tx1">
                  <a:alpha val="73000"/>
                </a:schemeClr>
              </a:outerShdw>
            </a:effectLst>
          </p:spPr>
        </p:pic>
        <p:pic>
          <p:nvPicPr>
            <p:cNvPr id="35" name="Picture 34" descr="Sematech_Logo_transparent_invers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7400" y="108883"/>
              <a:ext cx="1852127" cy="94535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914400" y="450701"/>
            <a:ext cx="7115850" cy="5924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3200" b="1" dirty="0" smtClean="0">
                <a:solidFill>
                  <a:schemeClr val="bg1"/>
                </a:solidFill>
              </a:rPr>
              <a:t>Measuring Phase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rgbClr val="D9D9D9"/>
                </a:solidFill>
              </a:rPr>
              <a:t>Differential Lenses</a:t>
            </a:r>
            <a:br>
              <a:rPr lang="en-US" sz="2800" dirty="0" smtClean="0">
                <a:solidFill>
                  <a:srgbClr val="D9D9D9"/>
                </a:solidFill>
              </a:rPr>
            </a:br>
            <a:r>
              <a:rPr lang="en-US" sz="2800" dirty="0" smtClean="0">
                <a:solidFill>
                  <a:srgbClr val="D9D9D9"/>
                </a:solidFill>
              </a:rPr>
              <a:t>	Zernike Phase Contrast</a:t>
            </a:r>
            <a:br>
              <a:rPr lang="en-US" sz="2800" dirty="0" smtClean="0">
                <a:solidFill>
                  <a:srgbClr val="D9D9D9"/>
                </a:solidFill>
              </a:rPr>
            </a:br>
            <a:r>
              <a:rPr lang="en-US" sz="2800" dirty="0" smtClean="0">
                <a:solidFill>
                  <a:srgbClr val="D9D9D9"/>
                </a:solidFill>
              </a:rPr>
              <a:t>	Through-Focus Phase Reconstruction</a:t>
            </a:r>
            <a:br>
              <a:rPr lang="en-US" sz="2800" dirty="0" smtClean="0">
                <a:solidFill>
                  <a:srgbClr val="D9D9D9"/>
                </a:solidFill>
              </a:rPr>
            </a:br>
            <a:r>
              <a:rPr lang="en-US" sz="2800" dirty="0" smtClean="0">
                <a:solidFill>
                  <a:srgbClr val="D9D9D9"/>
                </a:solidFill>
              </a:rPr>
              <a:t>	Fourier Ptychography Microscopy</a:t>
            </a:r>
            <a:br>
              <a:rPr lang="en-US" sz="2800" dirty="0" smtClean="0">
                <a:solidFill>
                  <a:srgbClr val="D9D9D9"/>
                </a:solidFill>
              </a:rPr>
            </a:br>
            <a:r>
              <a:rPr lang="en-US" sz="2800" dirty="0" smtClean="0">
                <a:solidFill>
                  <a:srgbClr val="D9D9D9"/>
                </a:solidFill>
              </a:rPr>
              <a:t>	Differential Phase Contrast</a:t>
            </a:r>
          </a:p>
          <a:p>
            <a:pPr>
              <a:spcAft>
                <a:spcPts val="3000"/>
              </a:spcAft>
            </a:pPr>
            <a:r>
              <a:rPr lang="en-US" sz="3200" b="1" dirty="0" smtClean="0">
                <a:solidFill>
                  <a:schemeClr val="bg1"/>
                </a:solidFill>
              </a:rPr>
              <a:t>Stereo lenses, </a:t>
            </a:r>
            <a:r>
              <a:rPr lang="en-US" sz="3200" dirty="0" smtClean="0">
                <a:solidFill>
                  <a:srgbClr val="D9D9D9"/>
                </a:solidFill>
              </a:rPr>
              <a:t>a path to 3D</a:t>
            </a:r>
          </a:p>
          <a:p>
            <a:pPr>
              <a:spcAft>
                <a:spcPts val="3000"/>
              </a:spcAft>
            </a:pPr>
            <a:r>
              <a:rPr lang="en-US" sz="3200" b="1" dirty="0" smtClean="0">
                <a:solidFill>
                  <a:schemeClr val="bg1"/>
                </a:solidFill>
              </a:rPr>
              <a:t>Source customization for </a:t>
            </a:r>
            <a:r>
              <a:rPr lang="en-US" sz="3200" b="1" dirty="0" err="1" smtClean="0">
                <a:solidFill>
                  <a:schemeClr val="bg1"/>
                </a:solidFill>
              </a:rPr>
              <a:t>SMO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rgbClr val="D9D9D9"/>
                </a:solidFill>
              </a:rPr>
              <a:t>Binary </a:t>
            </a:r>
            <a:r>
              <a:rPr lang="en-US" sz="2800" i="1" dirty="0" smtClean="0">
                <a:solidFill>
                  <a:srgbClr val="D9D9D9"/>
                </a:solidFill>
              </a:rPr>
              <a:t>and Grayscale </a:t>
            </a:r>
            <a:r>
              <a:rPr lang="en-US" sz="2800" dirty="0" smtClean="0">
                <a:solidFill>
                  <a:srgbClr val="D9D9D9"/>
                </a:solidFill>
              </a:rPr>
              <a:t>Sources</a:t>
            </a:r>
          </a:p>
          <a:p>
            <a:pPr>
              <a:spcAft>
                <a:spcPts val="3000"/>
              </a:spcAft>
            </a:pPr>
            <a:r>
              <a:rPr lang="en-US" sz="3200" b="1" dirty="0" smtClean="0">
                <a:solidFill>
                  <a:schemeClr val="bg1"/>
                </a:solidFill>
              </a:rPr>
              <a:t>Anamorphic lens emulation (future)</a:t>
            </a:r>
          </a:p>
        </p:txBody>
      </p:sp>
      <p:pic>
        <p:nvPicPr>
          <p:cNvPr id="36" name="Picture 35" descr="SHARP_white1.png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RP_white1.pn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95594" y="2549604"/>
            <a:ext cx="73629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i="1">
                <a:solidFill>
                  <a:srgbClr val="FFFFFF"/>
                </a:solidFill>
                <a:latin typeface="+mj-lt"/>
              </a:rPr>
              <a:t>Come work with us!</a:t>
            </a:r>
          </a:p>
        </p:txBody>
      </p:sp>
      <p:pic>
        <p:nvPicPr>
          <p:cNvPr id="7" name="Picture 6" descr="SHARP_white1.pn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8305" y="1206498"/>
            <a:ext cx="3255388" cy="130810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-at-SHARP-writing10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Intensity-to-pha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710002"/>
            <a:ext cx="7620000" cy="2622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67000" y="1295400"/>
            <a:ext cx="3581400" cy="3276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77000" y="1295400"/>
            <a:ext cx="2667000" cy="3276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m-at-SHARP10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SHARP_white1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4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HARP_white1.pn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5029" y="6438905"/>
            <a:ext cx="916563" cy="368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4574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SHARP Team 2014</a:t>
            </a:r>
            <a:endParaRPr lang="en-US" sz="2800" b="1">
              <a:solidFill>
                <a:schemeClr val="bg1"/>
              </a:solidFill>
            </a:endParaRPr>
          </a:p>
        </p:txBody>
      </p:sp>
      <p:pic>
        <p:nvPicPr>
          <p:cNvPr id="6" name="Picture 5" descr="David-Johnson-198px-v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3631980"/>
            <a:ext cx="2824912" cy="2011680"/>
          </a:xfrm>
          <a:prstGeom prst="rect">
            <a:avLst/>
          </a:prstGeom>
        </p:spPr>
      </p:pic>
      <p:pic>
        <p:nvPicPr>
          <p:cNvPr id="7" name="Picture 6" descr="Alex-Donoghue-198px-v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627" y="3631980"/>
            <a:ext cx="2824912" cy="2011680"/>
          </a:xfrm>
          <a:prstGeom prst="rect">
            <a:avLst/>
          </a:prstGeom>
        </p:spPr>
      </p:pic>
      <p:pic>
        <p:nvPicPr>
          <p:cNvPr id="9" name="Picture 8" descr="Antoine-Wojdyla-198px-v0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856" y="685800"/>
            <a:ext cx="2818086" cy="2006819"/>
          </a:xfrm>
          <a:prstGeom prst="rect">
            <a:avLst/>
          </a:prstGeom>
        </p:spPr>
      </p:pic>
      <p:pic>
        <p:nvPicPr>
          <p:cNvPr id="10" name="Picture 9" descr="Markus-Benk-198px-v0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627" y="685800"/>
            <a:ext cx="2818086" cy="2006819"/>
          </a:xfrm>
          <a:prstGeom prst="rect">
            <a:avLst/>
          </a:prstGeom>
        </p:spPr>
      </p:pic>
      <p:pic>
        <p:nvPicPr>
          <p:cNvPr id="11" name="Picture 10" descr="Kenneth-Goldberg-198px-v1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99" y="685800"/>
            <a:ext cx="2818086" cy="2006819"/>
          </a:xfrm>
          <a:prstGeom prst="rect">
            <a:avLst/>
          </a:prstGeom>
        </p:spPr>
      </p:pic>
      <p:pic>
        <p:nvPicPr>
          <p:cNvPr id="13" name="Picture 12" descr="James-Macdougall-198px-v0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856" y="3631981"/>
            <a:ext cx="2818086" cy="20023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960" y="266850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Kenneth Goldberg</a:t>
            </a:r>
          </a:p>
          <a:p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Principal Investigator</a:t>
            </a:r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8480" y="266850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Markus Benk</a:t>
            </a:r>
          </a:p>
          <a:p>
            <a:r>
              <a:rPr lang="en-US">
                <a:solidFill>
                  <a:srgbClr val="BFBFBF"/>
                </a:solidFill>
              </a:rPr>
              <a:t>Project Scientist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2200" y="266850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Antoine Wojdyla</a:t>
            </a:r>
            <a:endParaRPr lang="en-US" smtClean="0">
              <a:solidFill>
                <a:schemeClr val="bg1"/>
              </a:solidFill>
            </a:endParaRPr>
          </a:p>
          <a:p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Postdoctoral Fellow</a:t>
            </a:r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" y="5613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David Johnson</a:t>
            </a:r>
          </a:p>
          <a:p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Research Associate</a:t>
            </a:r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8480" y="5613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Alex Donoghue</a:t>
            </a:r>
          </a:p>
          <a:p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Research Associate</a:t>
            </a:r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2200" y="5613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James Macdougall</a:t>
            </a:r>
          </a:p>
          <a:p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Graduate Student</a:t>
            </a:r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399" y="3631980"/>
            <a:ext cx="5835140" cy="2011680"/>
            <a:chOff x="152399" y="3631980"/>
            <a:chExt cx="5835140" cy="2011680"/>
          </a:xfrm>
        </p:grpSpPr>
        <p:sp>
          <p:nvSpPr>
            <p:cNvPr id="21" name="Rectangle 20"/>
            <p:cNvSpPr/>
            <p:nvPr/>
          </p:nvSpPr>
          <p:spPr>
            <a:xfrm>
              <a:off x="152399" y="3631980"/>
              <a:ext cx="2825496" cy="2011680"/>
            </a:xfrm>
            <a:prstGeom prst="rect">
              <a:avLst/>
            </a:prstGeom>
            <a:noFill/>
            <a:ln w="508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62043" y="3631980"/>
              <a:ext cx="2825496" cy="2011680"/>
            </a:xfrm>
            <a:prstGeom prst="rect">
              <a:avLst/>
            </a:prstGeom>
            <a:noFill/>
            <a:ln w="508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82F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EUVL2014_ZP_anamorphic.png"/>
          <p:cNvPicPr>
            <a:picLocks noChangeAspect="1"/>
          </p:cNvPicPr>
          <p:nvPr/>
        </p:nvPicPr>
        <p:blipFill>
          <a:blip r:embed="rId3">
            <a:alphaModFix amt="68000"/>
          </a:blip>
          <a:srcRect l="23089" t="17117" r="22856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33800" y="1524000"/>
            <a:ext cx="518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6075" algn="l"/>
              </a:tabLst>
            </a:pPr>
            <a:r>
              <a:rPr lang="en-US" sz="2400" b="1" dirty="0" smtClean="0">
                <a:solidFill>
                  <a:srgbClr val="F98558"/>
                </a:solidFill>
                <a:latin typeface="Arial"/>
                <a:cs typeface="Arial"/>
              </a:rPr>
              <a:t>GlobalFoundries:</a:t>
            </a:r>
          </a:p>
          <a:p>
            <a:pPr>
              <a:tabLst>
                <a:tab pos="346075" algn="l"/>
              </a:tabLst>
            </a:pPr>
            <a:r>
              <a:rPr lang="en-US" sz="2400" b="1" dirty="0" smtClean="0">
                <a:solidFill>
                  <a:srgbClr val="DDBADD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Pawitter Mangat,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Obert Wood</a:t>
            </a:r>
          </a:p>
          <a:p>
            <a:pPr>
              <a:tabLst>
                <a:tab pos="346075" algn="l"/>
              </a:tabLst>
            </a:pPr>
            <a:r>
              <a:rPr lang="en-US" sz="2400" b="1" dirty="0" smtClean="0">
                <a:solidFill>
                  <a:srgbClr val="F98558"/>
                </a:solidFill>
                <a:latin typeface="Arial"/>
                <a:cs typeface="Arial"/>
              </a:rPr>
              <a:t>RIT:</a:t>
            </a:r>
          </a:p>
          <a:p>
            <a:pPr>
              <a:tabLst>
                <a:tab pos="346075" algn="l"/>
              </a:tabLst>
            </a:pPr>
            <a:r>
              <a:rPr lang="en-US" sz="2400" b="1" dirty="0" smtClean="0">
                <a:solidFill>
                  <a:srgbClr val="DDBADD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Zachary Levinson, Bruce Smith</a:t>
            </a:r>
          </a:p>
          <a:p>
            <a:pPr>
              <a:tabLst>
                <a:tab pos="346075" algn="l"/>
              </a:tabLst>
            </a:pPr>
            <a:r>
              <a:rPr lang="en-US" sz="2400" b="1" dirty="0" smtClean="0">
                <a:solidFill>
                  <a:srgbClr val="F98558"/>
                </a:solidFill>
                <a:latin typeface="Arial"/>
                <a:cs typeface="Arial"/>
              </a:rPr>
              <a:t>Intel:</a:t>
            </a:r>
          </a:p>
          <a:p>
            <a:pPr>
              <a:tabLst>
                <a:tab pos="346075" algn="l"/>
              </a:tabLst>
            </a:pPr>
            <a:r>
              <a:rPr lang="en-US" sz="2400" b="1" dirty="0" smtClean="0">
                <a:solidFill>
                  <a:srgbClr val="DDBADD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John Magana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1524000"/>
            <a:ext cx="3505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smtClean="0">
                <a:solidFill>
                  <a:srgbClr val="F98558"/>
                </a:solidFill>
                <a:latin typeface="Arial"/>
                <a:cs typeface="Arial"/>
              </a:rPr>
              <a:t>SEMATECH:</a:t>
            </a:r>
          </a:p>
          <a:p>
            <a:pPr>
              <a:spcAft>
                <a:spcPts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  Anne Rudack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  Frank Goodwin</a:t>
            </a:r>
          </a:p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  Stefan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Wurm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  Kevin Cummings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402840" y="4419600"/>
            <a:ext cx="43268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spc="200" dirty="0">
                <a:solidFill>
                  <a:srgbClr val="F98558"/>
                </a:solidFill>
              </a:rPr>
              <a:t>sharp.lbl.gov</a:t>
            </a:r>
            <a:endParaRPr lang="en-US" sz="4800" spc="200">
              <a:solidFill>
                <a:srgbClr val="F98558"/>
              </a:solidFill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0" y="609600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2939D"/>
                </a:solidFill>
                <a:latin typeface="Helvetica Neue Bold Condensed"/>
                <a:cs typeface="Helvetica Neue Bold Condensed"/>
              </a:rPr>
              <a:t>This work was funded by SEMATECH under Agreement No. LB08005006, and is performed</a:t>
            </a:r>
            <a:br>
              <a:rPr lang="en-US" sz="1200" dirty="0" smtClean="0">
                <a:solidFill>
                  <a:srgbClr val="82939D"/>
                </a:solidFill>
                <a:latin typeface="Helvetica Neue Bold Condensed"/>
                <a:cs typeface="Helvetica Neue Bold Condensed"/>
              </a:rPr>
            </a:br>
            <a:r>
              <a:rPr lang="en-US" sz="1200" dirty="0" smtClean="0">
                <a:solidFill>
                  <a:srgbClr val="82939D"/>
                </a:solidFill>
                <a:latin typeface="Helvetica Neue Bold Condensed"/>
                <a:cs typeface="Helvetica Neue Bold Condensed"/>
              </a:rPr>
              <a:t>under the auspices of the U.S. Department of Energy by the University of California Lawrence Berkeley</a:t>
            </a:r>
            <a:br>
              <a:rPr lang="en-US" sz="1200" dirty="0" smtClean="0">
                <a:solidFill>
                  <a:srgbClr val="82939D"/>
                </a:solidFill>
                <a:latin typeface="Helvetica Neue Bold Condensed"/>
                <a:cs typeface="Helvetica Neue Bold Condensed"/>
              </a:rPr>
            </a:br>
            <a:r>
              <a:rPr lang="en-US" sz="1200" dirty="0" smtClean="0">
                <a:solidFill>
                  <a:srgbClr val="82939D"/>
                </a:solidFill>
                <a:latin typeface="Helvetica Neue Bold Condensed"/>
                <a:cs typeface="Helvetica Neue Bold Condensed"/>
              </a:rPr>
              <a:t>National Laboratory under management and operating contract DE-AC02- 05CH11231.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185987" y="228600"/>
            <a:ext cx="4760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spc="200" dirty="0">
                <a:solidFill>
                  <a:srgbClr val="F98558"/>
                </a:solidFill>
              </a:rPr>
              <a:t>special thanks</a:t>
            </a:r>
            <a:endParaRPr lang="en-US" sz="4800" spc="200">
              <a:solidFill>
                <a:srgbClr val="F9855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20140226-103320-IMG_4356_Goldberg_Benk_Wojdyla_1200p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15203"/>
            <a:ext cx="9144000" cy="84732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49100" y="6096000"/>
            <a:ext cx="2236460" cy="646331"/>
          </a:xfrm>
          <a:prstGeom prst="rect">
            <a:avLst/>
          </a:prstGeom>
          <a:noFill/>
          <a:effectLst>
            <a:outerShdw blurRad="190500" dist="63500" dir="270000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Goldberg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17010" y="6096000"/>
            <a:ext cx="1313581" cy="646331"/>
          </a:xfrm>
          <a:prstGeom prst="rect">
            <a:avLst/>
          </a:prstGeom>
          <a:noFill/>
          <a:effectLst>
            <a:outerShdw blurRad="190500" dist="63500" dir="270000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Benk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36487" y="6096000"/>
            <a:ext cx="1946116" cy="646331"/>
          </a:xfrm>
          <a:prstGeom prst="rect">
            <a:avLst/>
          </a:prstGeom>
          <a:noFill/>
          <a:effectLst>
            <a:outerShdw blurRad="190500" dist="63500" dir="270000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Wojdyla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02000" y="139700"/>
            <a:ext cx="1676400" cy="1447800"/>
            <a:chOff x="3276600" y="88900"/>
            <a:chExt cx="1676400" cy="1447800"/>
          </a:xfrm>
        </p:grpSpPr>
        <p:sp>
          <p:nvSpPr>
            <p:cNvPr id="9" name="Oval Callout 8"/>
            <p:cNvSpPr/>
            <p:nvPr/>
          </p:nvSpPr>
          <p:spPr>
            <a:xfrm>
              <a:off x="3276600" y="88900"/>
              <a:ext cx="1676400" cy="1447800"/>
            </a:xfrm>
            <a:prstGeom prst="wedgeEllipseCallout">
              <a:avLst>
                <a:gd name="adj1" fmla="val 29964"/>
                <a:gd name="adj2" fmla="val 59869"/>
              </a:avLst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90900" y="228600"/>
              <a:ext cx="14328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i="1" dirty="0" err="1" smtClean="0">
                  <a:latin typeface="Times"/>
                  <a:cs typeface="Times"/>
                </a:rPr>
                <a:t>I</a:t>
              </a:r>
              <a:r>
                <a:rPr lang="en-US" sz="6000" dirty="0" err="1" smtClean="0">
                  <a:latin typeface="Times"/>
                  <a:cs typeface="Times"/>
                </a:rPr>
                <a:t>(σ</a:t>
              </a:r>
              <a:r>
                <a:rPr lang="en-US" sz="6000" dirty="0" smtClean="0">
                  <a:latin typeface="Times"/>
                  <a:cs typeface="Times"/>
                </a:rPr>
                <a:t>)</a:t>
              </a:r>
              <a:endParaRPr lang="en-US" sz="6000" dirty="0">
                <a:latin typeface="Times"/>
                <a:cs typeface="Time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38800" y="381000"/>
            <a:ext cx="1692136" cy="1447800"/>
            <a:chOff x="7162800" y="88900"/>
            <a:chExt cx="1692136" cy="1447800"/>
          </a:xfrm>
        </p:grpSpPr>
        <p:sp>
          <p:nvSpPr>
            <p:cNvPr id="10" name="Oval Callout 9"/>
            <p:cNvSpPr/>
            <p:nvPr/>
          </p:nvSpPr>
          <p:spPr>
            <a:xfrm>
              <a:off x="7162800" y="88900"/>
              <a:ext cx="1676400" cy="1447800"/>
            </a:xfrm>
            <a:prstGeom prst="wedgeEllipseCallout">
              <a:avLst>
                <a:gd name="adj1" fmla="val 33752"/>
                <a:gd name="adj2" fmla="val 56360"/>
              </a:avLst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08313" y="228600"/>
              <a:ext cx="164662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i="1" dirty="0" err="1" smtClean="0">
                  <a:latin typeface="Times"/>
                  <a:cs typeface="Times"/>
                </a:rPr>
                <a:t>φ</a:t>
              </a:r>
              <a:r>
                <a:rPr lang="en-US" sz="6000" dirty="0" err="1" smtClean="0">
                  <a:latin typeface="Times"/>
                  <a:cs typeface="Times"/>
                </a:rPr>
                <a:t>(</a:t>
              </a:r>
              <a:r>
                <a:rPr lang="en-US" sz="6000" b="1" i="1" dirty="0" err="1" smtClean="0">
                  <a:latin typeface="Times"/>
                  <a:cs typeface="Times"/>
                </a:rPr>
                <a:t>x</a:t>
              </a:r>
              <a:r>
                <a:rPr lang="en-US" sz="6000" dirty="0" smtClean="0">
                  <a:latin typeface="Times"/>
                  <a:cs typeface="Times"/>
                </a:rPr>
                <a:t>)</a:t>
              </a:r>
              <a:endParaRPr lang="en-US" sz="6000" dirty="0">
                <a:latin typeface="Times"/>
                <a:cs typeface="Time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2400" y="241300"/>
            <a:ext cx="2895600" cy="1447800"/>
            <a:chOff x="152400" y="88900"/>
            <a:chExt cx="2895600" cy="1447800"/>
          </a:xfrm>
        </p:grpSpPr>
        <p:sp>
          <p:nvSpPr>
            <p:cNvPr id="8" name="Oval Callout 7"/>
            <p:cNvSpPr/>
            <p:nvPr/>
          </p:nvSpPr>
          <p:spPr>
            <a:xfrm>
              <a:off x="152400" y="88900"/>
              <a:ext cx="2895600" cy="1447800"/>
            </a:xfrm>
            <a:prstGeom prst="wedgeEllipseCallout">
              <a:avLst>
                <a:gd name="adj1" fmla="val 13378"/>
                <a:gd name="adj2" fmla="val 65132"/>
              </a:avLst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SHARP Logo Black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600" y="292100"/>
              <a:ext cx="2286000" cy="915966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 rot="16200000">
            <a:off x="-1308726" y="3442327"/>
            <a:ext cx="146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ANIMATION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0.21111 " pathEditMode="relative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prstClr val="white"/>
              </a:gs>
            </a:gsLst>
            <a:lin ang="234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4516726" y="0"/>
            <a:ext cx="4627274" cy="6858000"/>
            <a:chOff x="4516726" y="0"/>
            <a:chExt cx="4627274" cy="6858000"/>
          </a:xfrm>
        </p:grpSpPr>
        <p:pic>
          <p:nvPicPr>
            <p:cNvPr id="21" name="Picture 20" descr="SHARP_chamber_model-1.jpg"/>
            <p:cNvPicPr>
              <a:picLocks noChangeAspect="1"/>
            </p:cNvPicPr>
            <p:nvPr/>
          </p:nvPicPr>
          <p:blipFill>
            <a:blip r:embed="rId3"/>
            <a:srcRect b="99418"/>
            <a:stretch>
              <a:fillRect/>
            </a:stretch>
          </p:blipFill>
          <p:spPr>
            <a:xfrm>
              <a:off x="4516726" y="0"/>
              <a:ext cx="4627274" cy="2209800"/>
            </a:xfrm>
            <a:prstGeom prst="rect">
              <a:avLst/>
            </a:prstGeom>
          </p:spPr>
        </p:pic>
        <p:grpSp>
          <p:nvGrpSpPr>
            <p:cNvPr id="3" name="Group 21"/>
            <p:cNvGrpSpPr/>
            <p:nvPr/>
          </p:nvGrpSpPr>
          <p:grpSpPr>
            <a:xfrm>
              <a:off x="4516726" y="101531"/>
              <a:ext cx="4627274" cy="6756469"/>
              <a:chOff x="0" y="123826"/>
              <a:chExt cx="4627274" cy="6756469"/>
            </a:xfrm>
          </p:grpSpPr>
          <p:pic>
            <p:nvPicPr>
              <p:cNvPr id="18" name="Picture 17" descr="SHARP_chamber_model-1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083424"/>
                <a:ext cx="4627274" cy="4796871"/>
              </a:xfrm>
              <a:prstGeom prst="rect">
                <a:avLst/>
              </a:prstGeom>
            </p:spPr>
          </p:pic>
          <p:pic>
            <p:nvPicPr>
              <p:cNvPr id="20" name="Picture 19" descr="SHARP Logo Black1 full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833" y="123826"/>
                <a:ext cx="3823608" cy="2085974"/>
              </a:xfrm>
              <a:prstGeom prst="rect">
                <a:avLst/>
              </a:prstGeom>
            </p:spPr>
          </p:pic>
        </p:grpSp>
      </p:grp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76200" y="838200"/>
            <a:ext cx="4483100" cy="503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3000"/>
              </a:spcAft>
              <a:tabLst>
                <a:tab pos="1320800" algn="r"/>
                <a:tab pos="1435100" algn="l"/>
              </a:tabLst>
            </a:pPr>
            <a:r>
              <a:rPr lang="en-US" sz="2800" b="1" dirty="0" smtClean="0"/>
              <a:t>	Source:	</a:t>
            </a:r>
            <a:r>
              <a:rPr lang="en-US" sz="2800" dirty="0" smtClean="0"/>
              <a:t>Synchrotron</a:t>
            </a:r>
          </a:p>
          <a:p>
            <a:pPr>
              <a:spcAft>
                <a:spcPts val="3000"/>
              </a:spcAft>
              <a:tabLst>
                <a:tab pos="1320800" algn="r"/>
                <a:tab pos="1435100" algn="l"/>
              </a:tabLst>
            </a:pPr>
            <a:r>
              <a:rPr lang="en-US" sz="2800" b="1" dirty="0" smtClean="0"/>
              <a:t>	Optics:	</a:t>
            </a:r>
            <a:r>
              <a:rPr lang="en-US" sz="2800" dirty="0" smtClean="0"/>
              <a:t>Mirrors &amp;</a:t>
            </a:r>
            <a:br>
              <a:rPr lang="en-US" sz="2800" dirty="0" smtClean="0"/>
            </a:br>
            <a:r>
              <a:rPr lang="en-US" sz="2800" dirty="0" smtClean="0"/>
              <a:t>		Zoneplate</a:t>
            </a:r>
            <a:r>
              <a:rPr lang="en-US" sz="2800" dirty="0"/>
              <a:t>-</a:t>
            </a:r>
            <a:r>
              <a:rPr lang="en-US" sz="2800" dirty="0" smtClean="0"/>
              <a:t>lenses</a:t>
            </a:r>
          </a:p>
          <a:p>
            <a:pPr>
              <a:spcAft>
                <a:spcPts val="3000"/>
              </a:spcAft>
              <a:tabLst>
                <a:tab pos="1320800" algn="r"/>
                <a:tab pos="1435100" algn="l"/>
              </a:tabLst>
            </a:pPr>
            <a:r>
              <a:rPr lang="en-US" sz="2800" b="1" dirty="0" smtClean="0"/>
              <a:t>	4×NA:</a:t>
            </a:r>
            <a:r>
              <a:rPr lang="en-US" sz="2800" dirty="0" smtClean="0"/>
              <a:t>	0.25–0.625</a:t>
            </a:r>
          </a:p>
          <a:p>
            <a:pPr>
              <a:spcAft>
                <a:spcPts val="3000"/>
              </a:spcAft>
              <a:tabLst>
                <a:tab pos="1320800" algn="r"/>
                <a:tab pos="1435100" algn="l"/>
              </a:tabLst>
            </a:pPr>
            <a:r>
              <a:rPr lang="en-US" sz="2800" b="1" dirty="0" smtClean="0"/>
              <a:t>	</a:t>
            </a:r>
            <a:r>
              <a:rPr lang="en-US" sz="2800" b="1" dirty="0" err="1" smtClean="0"/>
              <a:t>σ</a:t>
            </a:r>
            <a:r>
              <a:rPr lang="en-US" sz="2800" b="1" dirty="0" smtClean="0"/>
              <a:t>:	</a:t>
            </a:r>
            <a:r>
              <a:rPr lang="en-US" sz="2800" dirty="0" smtClean="0"/>
              <a:t>Programmable </a:t>
            </a:r>
          </a:p>
          <a:p>
            <a:pPr>
              <a:spcAft>
                <a:spcPts val="3000"/>
              </a:spcAft>
              <a:tabLst>
                <a:tab pos="1320800" algn="r"/>
                <a:tab pos="1435100" algn="l"/>
              </a:tabLst>
            </a:pPr>
            <a:r>
              <a:rPr lang="en-US" sz="2800" b="1" dirty="0" smtClean="0"/>
              <a:t>	</a:t>
            </a:r>
            <a:r>
              <a:rPr lang="en-US" sz="2800" b="1" dirty="0" err="1" smtClean="0"/>
              <a:t>Nav</a:t>
            </a:r>
            <a:r>
              <a:rPr lang="en-US" sz="2800" b="1" dirty="0" smtClean="0"/>
              <a:t>:</a:t>
            </a:r>
            <a:r>
              <a:rPr lang="en-US" sz="2800" dirty="0" smtClean="0"/>
              <a:t>	Full-mask </a:t>
            </a:r>
            <a:r>
              <a:rPr lang="en-US" sz="2800" i="1" dirty="0" err="1" smtClean="0"/>
              <a:t>xy</a:t>
            </a:r>
            <a:endParaRPr lang="en-US" sz="2800" dirty="0" smtClean="0"/>
          </a:p>
          <a:p>
            <a:pPr>
              <a:spcAft>
                <a:spcPts val="3000"/>
              </a:spcAft>
              <a:tabLst>
                <a:tab pos="1320800" algn="r"/>
                <a:tab pos="1435100" algn="l"/>
              </a:tabLst>
            </a:pPr>
            <a:r>
              <a:rPr lang="en-US" sz="2800" b="1" dirty="0" smtClean="0"/>
              <a:t>	Speed:</a:t>
            </a:r>
            <a:r>
              <a:rPr lang="en-US" sz="2800" dirty="0" smtClean="0"/>
              <a:t>	~8 series/hr</a:t>
            </a:r>
            <a:endParaRPr lang="en-US" sz="2800" b="1" i="1" dirty="0" smtClean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41294</TotalTime>
  <Words>3072</Words>
  <Application>Microsoft Macintosh PowerPoint</Application>
  <PresentationFormat>On-screen Show (4:3)</PresentationFormat>
  <Paragraphs>453</Paragraphs>
  <Slides>72</Slides>
  <Notes>71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</vt:vector>
  </TitlesOfParts>
  <Manager/>
  <Company>Lawrence Berkeley National Laboratory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Source and Imaging Capabilities of the SHARP EUV Mask Microscope </dc:title>
  <dc:subject>EUVL Symposium 2014</dc:subject>
  <dc:creator>Kenneth Goldberg, et al.</dc:creator>
  <cp:keywords/>
  <dc:description/>
  <cp:lastModifiedBy>Kenneth Goldberg</cp:lastModifiedBy>
  <cp:revision>1072</cp:revision>
  <cp:lastPrinted>2013-11-23T20:45:10Z</cp:lastPrinted>
  <dcterms:created xsi:type="dcterms:W3CDTF">2014-10-31T22:07:56Z</dcterms:created>
  <dcterms:modified xsi:type="dcterms:W3CDTF">2014-10-31T22:09:04Z</dcterms:modified>
  <cp:category/>
</cp:coreProperties>
</file>