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360" r:id="rId4"/>
    <p:sldId id="258" r:id="rId5"/>
    <p:sldId id="324" r:id="rId6"/>
    <p:sldId id="323" r:id="rId7"/>
    <p:sldId id="325" r:id="rId8"/>
    <p:sldId id="265" r:id="rId9"/>
    <p:sldId id="260" r:id="rId10"/>
    <p:sldId id="333" r:id="rId11"/>
    <p:sldId id="332" r:id="rId12"/>
    <p:sldId id="334" r:id="rId13"/>
    <p:sldId id="335" r:id="rId14"/>
    <p:sldId id="289" r:id="rId15"/>
    <p:sldId id="349" r:id="rId16"/>
    <p:sldId id="327" r:id="rId17"/>
    <p:sldId id="328" r:id="rId18"/>
    <p:sldId id="330" r:id="rId19"/>
    <p:sldId id="329" r:id="rId20"/>
    <p:sldId id="331" r:id="rId21"/>
    <p:sldId id="262" r:id="rId22"/>
    <p:sldId id="269" r:id="rId23"/>
    <p:sldId id="270" r:id="rId24"/>
    <p:sldId id="286" r:id="rId25"/>
    <p:sldId id="271" r:id="rId26"/>
    <p:sldId id="273" r:id="rId27"/>
    <p:sldId id="338" r:id="rId28"/>
    <p:sldId id="275" r:id="rId29"/>
    <p:sldId id="276" r:id="rId30"/>
    <p:sldId id="336" r:id="rId31"/>
    <p:sldId id="277" r:id="rId32"/>
    <p:sldId id="339" r:id="rId33"/>
    <p:sldId id="337" r:id="rId34"/>
    <p:sldId id="362" r:id="rId35"/>
    <p:sldId id="361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278" r:id="rId48"/>
    <p:sldId id="343" r:id="rId49"/>
    <p:sldId id="345" r:id="rId50"/>
    <p:sldId id="344" r:id="rId51"/>
    <p:sldId id="346" r:id="rId52"/>
    <p:sldId id="347" r:id="rId53"/>
    <p:sldId id="348" r:id="rId54"/>
    <p:sldId id="340" r:id="rId55"/>
    <p:sldId id="363" r:id="rId56"/>
    <p:sldId id="290" r:id="rId57"/>
    <p:sldId id="351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350" r:id="rId66"/>
    <p:sldId id="298" r:id="rId67"/>
    <p:sldId id="299" r:id="rId68"/>
    <p:sldId id="300" r:id="rId69"/>
    <p:sldId id="301" r:id="rId70"/>
    <p:sldId id="341" r:id="rId71"/>
    <p:sldId id="302" r:id="rId72"/>
    <p:sldId id="359" r:id="rId73"/>
    <p:sldId id="303" r:id="rId74"/>
    <p:sldId id="304" r:id="rId75"/>
    <p:sldId id="309" r:id="rId76"/>
    <p:sldId id="305" r:id="rId77"/>
    <p:sldId id="306" r:id="rId78"/>
    <p:sldId id="307" r:id="rId79"/>
    <p:sldId id="342" r:id="rId80"/>
    <p:sldId id="281" r:id="rId81"/>
    <p:sldId id="282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5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1" autoAdjust="0"/>
    <p:restoredTop sz="90096" autoAdjust="0"/>
  </p:normalViewPr>
  <p:slideViewPr>
    <p:cSldViewPr snapToGrid="0" snapToObjects="1">
      <p:cViewPr>
        <p:scale>
          <a:sx n="100" d="100"/>
          <a:sy n="100" d="100"/>
        </p:scale>
        <p:origin x="-288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25D73-1F37-8B46-98EF-275D5004B7D3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00F91-152C-0F48-B851-8F109F86A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325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46557-00DC-EA44-80FA-551032C34FB8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F6092-4789-904E-8B8D-F6E151187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42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25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6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6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6092-4789-904E-8B8D-F6E1511879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7B67-C085-5F40-9D5F-EA3F7986D9F2}" type="datetime1">
              <a:rPr lang="en-US" smtClean="0"/>
              <a:t>8/31/15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6C21-9DF0-5A44-A98A-8D5EE42257D1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9CD5-E55F-7F44-A9AD-5864218B1C2C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160-5297-7946-A097-EBC1387CD320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E682-9706-E24B-B562-3CD10FA43965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8CED-45BE-8D4B-8DBD-546014D13346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3CBE-744E-2D40-A8C0-FD34F9BFE9B0}" type="datetime1">
              <a:rPr lang="en-US" smtClean="0"/>
              <a:t>8/31/15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799A7-CC55-694E-8EDB-0A84E4B245D6}" type="datetime1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B0AE-D33D-0A4C-A7E8-38079601B305}" type="datetime1">
              <a:rPr lang="en-US" smtClean="0"/>
              <a:t>8/31/15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2D7E-5F98-E84B-B8F9-B98221A9D80F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D9F26-9F7D-F140-BCDD-612B77CE16CA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CF11AC7-2E89-C642-B9E3-738FE37B1989}" type="datetime1">
              <a:rPr lang="en-US" smtClean="0"/>
              <a:t>8/31/15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SRI2013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t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t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t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t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t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t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t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t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7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8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1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2551"/>
            <a:ext cx="7772400" cy="2559157"/>
          </a:xfrm>
        </p:spPr>
        <p:txBody>
          <a:bodyPr/>
          <a:lstStyle/>
          <a:p>
            <a:r>
              <a:rPr lang="en-US" sz="4400" dirty="0">
                <a:effectLst/>
              </a:rPr>
              <a:t>Fourier Synthesis Illuminator for EUV mask inspection tool</a:t>
            </a:r>
            <a:r>
              <a:rPr lang="de-DE" sz="4400" dirty="0">
                <a:effectLst/>
              </a:rPr>
              <a:t>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95976"/>
            <a:ext cx="6400800" cy="25629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Markus P. Benk, Kenneth A. Goldberg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Iacopo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Mochi</a:t>
            </a:r>
            <a:r>
              <a:rPr lang="en-US" dirty="0">
                <a:solidFill>
                  <a:schemeClr val="tx1"/>
                </a:solidFill>
              </a:rPr>
              <a:t>, Patrick P. </a:t>
            </a:r>
            <a:r>
              <a:rPr lang="en-US" dirty="0" err="1" smtClean="0">
                <a:solidFill>
                  <a:schemeClr val="tx1"/>
                </a:solidFill>
              </a:rPr>
              <a:t>Naulleau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SRI2013</a:t>
            </a:r>
            <a:r>
              <a:rPr lang="de-DE" dirty="0" smtClean="0">
                <a:solidFill>
                  <a:schemeClr val="tx1"/>
                </a:solidFill>
              </a:rPr>
              <a:t>, </a:t>
            </a:r>
            <a:r>
              <a:rPr lang="de-DE" dirty="0" err="1" smtClean="0">
                <a:solidFill>
                  <a:schemeClr val="tx1"/>
                </a:solidFill>
              </a:rPr>
              <a:t>Gaithersburg</a:t>
            </a:r>
            <a:r>
              <a:rPr lang="de-DE" dirty="0" smtClean="0">
                <a:solidFill>
                  <a:schemeClr val="tx1"/>
                </a:solidFill>
              </a:rPr>
              <a:t> MD, June 20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Spatial coherence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0100" y="3873500"/>
            <a:ext cx="3854450" cy="1270000"/>
            <a:chOff x="800100" y="3873500"/>
            <a:chExt cx="3854450" cy="1270000"/>
          </a:xfrm>
        </p:grpSpPr>
        <p:sp>
          <p:nvSpPr>
            <p:cNvPr id="7" name="Oval 6"/>
            <p:cNvSpPr/>
            <p:nvPr/>
          </p:nvSpPr>
          <p:spPr>
            <a:xfrm>
              <a:off x="4387850" y="3873500"/>
              <a:ext cx="266700" cy="127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 rot="5400000" flipV="1">
              <a:off x="1142999" y="3708401"/>
              <a:ext cx="876302" cy="15621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5400000">
              <a:off x="3079750" y="3486150"/>
              <a:ext cx="876300" cy="20066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62200" y="4000499"/>
              <a:ext cx="165100" cy="1003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746250" y="5360458"/>
            <a:ext cx="2070100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Condenser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813300" y="4344458"/>
            <a:ext cx="2857500" cy="68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Coherence area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1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Spatial coherence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00100" y="3733800"/>
            <a:ext cx="3854450" cy="1485900"/>
            <a:chOff x="800100" y="3733800"/>
            <a:chExt cx="3854450" cy="1485900"/>
          </a:xfrm>
        </p:grpSpPr>
        <p:sp>
          <p:nvSpPr>
            <p:cNvPr id="7" name="Oval 6"/>
            <p:cNvSpPr/>
            <p:nvPr/>
          </p:nvSpPr>
          <p:spPr>
            <a:xfrm>
              <a:off x="4387850" y="4089400"/>
              <a:ext cx="266700" cy="838200"/>
            </a:xfrm>
            <a:prstGeom prst="ellipse">
              <a:avLst/>
            </a:prstGeom>
            <a:solidFill>
              <a:srgbClr val="8BA8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 rot="5400000" flipV="1">
              <a:off x="933450" y="3714750"/>
              <a:ext cx="1295400" cy="15621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1625E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 rot="5400000">
              <a:off x="2882900" y="3492500"/>
              <a:ext cx="1270000" cy="20066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62200" y="3733800"/>
              <a:ext cx="165100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746250" y="5360458"/>
            <a:ext cx="2070100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Condenser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13300" y="4344458"/>
            <a:ext cx="2857500" cy="68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Coherence area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0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Spatial coherence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87850" y="3733800"/>
            <a:ext cx="4244328" cy="1485900"/>
            <a:chOff x="4387850" y="3733800"/>
            <a:chExt cx="4244328" cy="1485900"/>
          </a:xfrm>
        </p:grpSpPr>
        <p:sp>
          <p:nvSpPr>
            <p:cNvPr id="12" name="Oval 11"/>
            <p:cNvSpPr/>
            <p:nvPr/>
          </p:nvSpPr>
          <p:spPr>
            <a:xfrm>
              <a:off x="4387850" y="4089400"/>
              <a:ext cx="266700" cy="838200"/>
            </a:xfrm>
            <a:prstGeom prst="ellipse">
              <a:avLst/>
            </a:prstGeom>
            <a:solidFill>
              <a:srgbClr val="8BA8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5400000" flipV="1">
              <a:off x="4629150" y="3740150"/>
              <a:ext cx="1270000" cy="15113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5400000">
              <a:off x="6773539" y="3255227"/>
              <a:ext cx="1257300" cy="2459978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019800" y="3733800"/>
              <a:ext cx="165100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470400" y="4432300"/>
              <a:ext cx="139700" cy="127000"/>
            </a:xfrm>
            <a:prstGeom prst="ellipse">
              <a:avLst/>
            </a:prstGeom>
            <a:solidFill>
              <a:srgbClr val="2E22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45000" y="3810000"/>
              <a:ext cx="139700" cy="127000"/>
            </a:xfrm>
            <a:prstGeom prst="ellipse">
              <a:avLst/>
            </a:prstGeom>
            <a:solidFill>
              <a:srgbClr val="2E22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1714500" y="4340171"/>
            <a:ext cx="2857500" cy="514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Spatial resolution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788025" y="5852001"/>
            <a:ext cx="996950" cy="47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Lens</a:t>
            </a: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7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Spatial coherence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87850" y="3346450"/>
            <a:ext cx="4273550" cy="2254250"/>
            <a:chOff x="4387850" y="3346450"/>
            <a:chExt cx="4273550" cy="2254250"/>
          </a:xfrm>
        </p:grpSpPr>
        <p:sp>
          <p:nvSpPr>
            <p:cNvPr id="15" name="Oval 14"/>
            <p:cNvSpPr/>
            <p:nvPr/>
          </p:nvSpPr>
          <p:spPr>
            <a:xfrm>
              <a:off x="4387850" y="4089400"/>
              <a:ext cx="266700" cy="838200"/>
            </a:xfrm>
            <a:prstGeom prst="ellipse">
              <a:avLst/>
            </a:prstGeom>
            <a:solidFill>
              <a:srgbClr val="8BA8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5400000" flipV="1">
              <a:off x="4178300" y="3702050"/>
              <a:ext cx="2146300" cy="15621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/>
            <p:cNvSpPr/>
            <p:nvPr/>
          </p:nvSpPr>
          <p:spPr>
            <a:xfrm rot="5400000">
              <a:off x="6343650" y="3238500"/>
              <a:ext cx="2146300" cy="24892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019800" y="3346450"/>
              <a:ext cx="165100" cy="2254250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70400" y="4432300"/>
              <a:ext cx="139700" cy="127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445000" y="4000500"/>
              <a:ext cx="139700" cy="127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1714500" y="4340171"/>
            <a:ext cx="2857500" cy="514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Spatial resolution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788025" y="5852001"/>
            <a:ext cx="996950" cy="47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Lens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Spatial coherence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63177"/>
              </p:ext>
            </p:extLst>
          </p:nvPr>
        </p:nvGraphicFramePr>
        <p:xfrm>
          <a:off x="3371850" y="2101591"/>
          <a:ext cx="1720850" cy="119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" name="Equation" r:id="rId4" imgW="622300" imgH="431800" progId="Equation.3">
                  <p:embed/>
                </p:oleObj>
              </mc:Choice>
              <mc:Fallback>
                <p:oleObj name="Equation" r:id="rId4" imgW="622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71850" y="2101591"/>
                        <a:ext cx="1720850" cy="1194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00100" y="3346450"/>
            <a:ext cx="7861300" cy="2254250"/>
            <a:chOff x="800100" y="3346450"/>
            <a:chExt cx="7861300" cy="2254250"/>
          </a:xfrm>
        </p:grpSpPr>
        <p:sp>
          <p:nvSpPr>
            <p:cNvPr id="20" name="Isosceles Triangle 19"/>
            <p:cNvSpPr/>
            <p:nvPr/>
          </p:nvSpPr>
          <p:spPr>
            <a:xfrm rot="5400000" flipV="1">
              <a:off x="933450" y="3714750"/>
              <a:ext cx="1295400" cy="15621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5400000" flipV="1">
              <a:off x="4178300" y="3702050"/>
              <a:ext cx="2146300" cy="1562100"/>
            </a:xfrm>
            <a:prstGeom prst="triangle">
              <a:avLst/>
            </a:prstGeom>
            <a:solidFill>
              <a:srgbClr val="8BA8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/>
            <p:cNvSpPr/>
            <p:nvPr/>
          </p:nvSpPr>
          <p:spPr>
            <a:xfrm rot="5400000">
              <a:off x="6343650" y="3238500"/>
              <a:ext cx="2146300" cy="2489200"/>
            </a:xfrm>
            <a:prstGeom prst="triangle">
              <a:avLst/>
            </a:prstGeom>
            <a:solidFill>
              <a:srgbClr val="8BA8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5400000" flipV="1">
              <a:off x="4629150" y="3740150"/>
              <a:ext cx="1270000" cy="15113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62200" y="3733800"/>
              <a:ext cx="165100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5400000">
              <a:off x="2895600" y="3492500"/>
              <a:ext cx="1270000" cy="2006600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5400000">
              <a:off x="6773539" y="3255227"/>
              <a:ext cx="1257300" cy="2459978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019800" y="3346450"/>
              <a:ext cx="165100" cy="22542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70400" y="4432300"/>
              <a:ext cx="139700" cy="127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746250" y="5360458"/>
            <a:ext cx="2070100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NA Condenser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788024" y="5852001"/>
            <a:ext cx="1349375" cy="66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NA Lens</a:t>
            </a:r>
          </a:p>
        </p:txBody>
      </p:sp>
    </p:spTree>
    <p:extLst>
      <p:ext uri="{BB962C8B-B14F-4D97-AF65-F5344CB8AC3E}">
        <p14:creationId xmlns:p14="http://schemas.microsoft.com/office/powerpoint/2010/main" val="147109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1030640" y="2692400"/>
            <a:ext cx="2476500" cy="2476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60062" y="3670757"/>
            <a:ext cx="28884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 smtClean="0">
                <a:solidFill>
                  <a:schemeClr val="tx2"/>
                </a:solidFill>
                <a:latin typeface="+mn-lt"/>
                <a:cs typeface="Symbol" charset="2"/>
              </a:rPr>
              <a:t>Zoneplate</a:t>
            </a:r>
            <a:r>
              <a:rPr lang="en-US" dirty="0" smtClean="0">
                <a:solidFill>
                  <a:schemeClr val="tx2"/>
                </a:solidFill>
                <a:latin typeface="+mn-lt"/>
                <a:cs typeface="Symbol" charset="2"/>
              </a:rPr>
              <a:t> aperture</a:t>
            </a:r>
            <a:endParaRPr lang="en-US" baseline="-250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3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0640" y="2692400"/>
            <a:ext cx="2476500" cy="2476500"/>
            <a:chOff x="1030640" y="2692400"/>
            <a:chExt cx="2476500" cy="2476500"/>
          </a:xfrm>
        </p:grpSpPr>
        <p:sp>
          <p:nvSpPr>
            <p:cNvPr id="64" name="Oval 63"/>
            <p:cNvSpPr/>
            <p:nvPr/>
          </p:nvSpPr>
          <p:spPr>
            <a:xfrm>
              <a:off x="1030640" y="2692400"/>
              <a:ext cx="2476500" cy="2476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900590" y="3594100"/>
              <a:ext cx="723900" cy="698500"/>
            </a:xfrm>
            <a:prstGeom prst="ellips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4160062" y="3670757"/>
            <a:ext cx="13898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48231E"/>
                </a:solidFill>
                <a:latin typeface="Symbol" charset="2"/>
                <a:cs typeface="Symbol" charset="2"/>
              </a:rPr>
              <a:t>s</a:t>
            </a:r>
            <a:r>
              <a:rPr lang="en-US" sz="800" dirty="0" smtClean="0">
                <a:solidFill>
                  <a:srgbClr val="48231E"/>
                </a:solidFill>
                <a:latin typeface="Symbol" charset="2"/>
                <a:cs typeface="Symbol" charset="2"/>
              </a:rPr>
              <a:t> </a:t>
            </a:r>
            <a:r>
              <a:rPr lang="en-US" dirty="0" smtClean="0">
                <a:solidFill>
                  <a:srgbClr val="48231E"/>
                </a:solidFill>
                <a:latin typeface="+mn-lt"/>
                <a:cs typeface="Symbol" charset="2"/>
              </a:rPr>
              <a:t>=0.25</a:t>
            </a:r>
            <a:endParaRPr lang="en-US" baseline="-25000" dirty="0" smtClean="0">
              <a:solidFill>
                <a:srgbClr val="48231E"/>
              </a:solidFill>
              <a:latin typeface="+mn-lt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</a:t>
            </a:r>
            <a:endParaRPr lang="en-US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8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0640" y="2692400"/>
            <a:ext cx="2476500" cy="2476500"/>
            <a:chOff x="1030640" y="2692400"/>
            <a:chExt cx="2476500" cy="2476500"/>
          </a:xfrm>
        </p:grpSpPr>
        <p:sp>
          <p:nvSpPr>
            <p:cNvPr id="64" name="Oval 63"/>
            <p:cNvSpPr/>
            <p:nvPr/>
          </p:nvSpPr>
          <p:spPr>
            <a:xfrm>
              <a:off x="1030640" y="2692400"/>
              <a:ext cx="2476500" cy="2476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305630" y="2971800"/>
              <a:ext cx="1936750" cy="1936750"/>
            </a:xfrm>
            <a:prstGeom prst="ellips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60062" y="3670757"/>
            <a:ext cx="13898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48231E"/>
                </a:solidFill>
                <a:latin typeface="Symbol" charset="2"/>
                <a:cs typeface="Symbol" charset="2"/>
              </a:rPr>
              <a:t>s</a:t>
            </a:r>
            <a:r>
              <a:rPr lang="en-US" sz="800" dirty="0" smtClean="0">
                <a:solidFill>
                  <a:srgbClr val="48231E"/>
                </a:solidFill>
                <a:latin typeface="Symbol" charset="2"/>
                <a:cs typeface="Symbol" charset="2"/>
              </a:rPr>
              <a:t> </a:t>
            </a:r>
            <a:r>
              <a:rPr lang="en-US" dirty="0" smtClean="0">
                <a:solidFill>
                  <a:srgbClr val="48231E"/>
                </a:solidFill>
                <a:latin typeface="+mn-lt"/>
                <a:cs typeface="Symbol" charset="2"/>
              </a:rPr>
              <a:t>=0.8</a:t>
            </a:r>
            <a:endParaRPr lang="en-US" baseline="-25000" dirty="0" smtClean="0">
              <a:solidFill>
                <a:srgbClr val="48231E"/>
              </a:solidFill>
              <a:latin typeface="+mn-lt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</a:t>
            </a:r>
            <a:endParaRPr lang="en-US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8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0640" y="2692400"/>
            <a:ext cx="2476500" cy="2476500"/>
            <a:chOff x="1030640" y="2692400"/>
            <a:chExt cx="2476500" cy="2476500"/>
          </a:xfrm>
        </p:grpSpPr>
        <p:sp>
          <p:nvSpPr>
            <p:cNvPr id="64" name="Oval 63"/>
            <p:cNvSpPr/>
            <p:nvPr/>
          </p:nvSpPr>
          <p:spPr>
            <a:xfrm>
              <a:off x="1030640" y="2692400"/>
              <a:ext cx="2476500" cy="2476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305630" y="2971800"/>
              <a:ext cx="1936750" cy="1936750"/>
            </a:xfrm>
            <a:prstGeom prst="ellips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841224" y="3517900"/>
              <a:ext cx="842356" cy="812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160062" y="3670757"/>
            <a:ext cx="20629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48231E"/>
                </a:solidFill>
                <a:latin typeface="+mn-lt"/>
                <a:cs typeface="Symbol" charset="2"/>
              </a:rPr>
              <a:t>Annular fill</a:t>
            </a:r>
            <a:endParaRPr lang="en-US" baseline="-25000" dirty="0" smtClean="0">
              <a:solidFill>
                <a:srgbClr val="48231E"/>
              </a:solidFill>
              <a:latin typeface="+mn-lt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32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</a:t>
            </a:r>
            <a:r>
              <a:rPr lang="en-US" dirty="0" smtClean="0">
                <a:solidFill>
                  <a:srgbClr val="48231E"/>
                </a:solidFill>
              </a:rPr>
              <a:t>fill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0640" y="2692400"/>
            <a:ext cx="2476500" cy="2476500"/>
            <a:chOff x="1030640" y="2692400"/>
            <a:chExt cx="2476500" cy="2476500"/>
          </a:xfrm>
        </p:grpSpPr>
        <p:sp>
          <p:nvSpPr>
            <p:cNvPr id="64" name="Oval 63"/>
            <p:cNvSpPr/>
            <p:nvPr/>
          </p:nvSpPr>
          <p:spPr>
            <a:xfrm>
              <a:off x="1030640" y="2692400"/>
              <a:ext cx="2476500" cy="2476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337380" y="3784600"/>
              <a:ext cx="1864960" cy="355600"/>
              <a:chOff x="1667580" y="3797300"/>
              <a:chExt cx="1864960" cy="355600"/>
            </a:xfrm>
            <a:solidFill>
              <a:srgbClr val="FF5300"/>
            </a:solidFill>
          </p:grpSpPr>
          <p:sp>
            <p:nvSpPr>
              <p:cNvPr id="16" name="Oval 15"/>
              <p:cNvSpPr/>
              <p:nvPr/>
            </p:nvSpPr>
            <p:spPr>
              <a:xfrm>
                <a:off x="1667580" y="3797300"/>
                <a:ext cx="355600" cy="3556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176940" y="3797300"/>
                <a:ext cx="355600" cy="3556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160062" y="3670757"/>
            <a:ext cx="13898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48231E"/>
                </a:solidFill>
                <a:latin typeface="+mn-lt"/>
                <a:cs typeface="Symbol" charset="2"/>
              </a:rPr>
              <a:t>Dipole</a:t>
            </a:r>
            <a:endParaRPr lang="en-US" baseline="-25000" dirty="0" smtClean="0">
              <a:solidFill>
                <a:srgbClr val="48231E"/>
              </a:solidFill>
              <a:latin typeface="+mn-lt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4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20s4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86" t="42519" r="12972" b="-495"/>
          <a:stretch/>
        </p:blipFill>
        <p:spPr>
          <a:xfrm rot="5400000">
            <a:off x="4069080" y="2073275"/>
            <a:ext cx="5029200" cy="2834640"/>
          </a:xfrm>
          <a:prstGeom prst="rect">
            <a:avLst/>
          </a:prstGeom>
        </p:spPr>
      </p:pic>
      <p:pic>
        <p:nvPicPr>
          <p:cNvPr id="9" name="Picture 8" descr="20s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86" t="42519" r="12972" b="-495"/>
          <a:stretch/>
        </p:blipFill>
        <p:spPr>
          <a:xfrm rot="5400000">
            <a:off x="-124460" y="2073275"/>
            <a:ext cx="502920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8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</a:t>
            </a:r>
            <a:r>
              <a:rPr lang="en-US" dirty="0" smtClean="0">
                <a:solidFill>
                  <a:srgbClr val="48231E"/>
                </a:solidFill>
              </a:rPr>
              <a:t>fill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160062" y="3670757"/>
            <a:ext cx="16819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 smtClean="0">
                <a:solidFill>
                  <a:srgbClr val="48231E"/>
                </a:solidFill>
                <a:latin typeface="+mn-lt"/>
                <a:cs typeface="Symbol" charset="2"/>
              </a:rPr>
              <a:t>Crosspole</a:t>
            </a:r>
            <a:endParaRPr lang="en-US" baseline="-25000" dirty="0" smtClean="0">
              <a:solidFill>
                <a:srgbClr val="48231E"/>
              </a:solidFill>
              <a:latin typeface="+mn-lt"/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1028700" y="2691389"/>
            <a:ext cx="2476500" cy="2476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296459" y="2963167"/>
            <a:ext cx="1936750" cy="1936750"/>
          </a:xfrm>
          <a:prstGeom prst="ellipse">
            <a:avLst/>
          </a:prstGeom>
          <a:solidFill>
            <a:srgbClr val="FF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56246" y="3504646"/>
            <a:ext cx="842356" cy="812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2693557">
            <a:off x="1182159" y="2848867"/>
            <a:ext cx="2150889" cy="2150889"/>
            <a:chOff x="3789189" y="1164552"/>
            <a:chExt cx="2590800" cy="2590800"/>
          </a:xfrm>
        </p:grpSpPr>
        <p:sp>
          <p:nvSpPr>
            <p:cNvPr id="8" name="Isosceles Triangle 7"/>
            <p:cNvSpPr/>
            <p:nvPr/>
          </p:nvSpPr>
          <p:spPr>
            <a:xfrm>
              <a:off x="4690889" y="2459952"/>
              <a:ext cx="787400" cy="1295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0800000">
              <a:off x="4690889" y="1164552"/>
              <a:ext cx="787400" cy="1295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>
              <a:off x="5338589" y="1812252"/>
              <a:ext cx="787400" cy="1295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5400000">
              <a:off x="4043189" y="1812252"/>
              <a:ext cx="787400" cy="1295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0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Layout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96301" y="1727200"/>
            <a:ext cx="5245394" cy="3892685"/>
            <a:chOff x="2096301" y="1727200"/>
            <a:chExt cx="5245394" cy="3892685"/>
          </a:xfrm>
          <a:effectLst/>
        </p:grpSpPr>
        <p:sp>
          <p:nvSpPr>
            <p:cNvPr id="7" name="Rectangle 6"/>
            <p:cNvSpPr/>
            <p:nvPr/>
          </p:nvSpPr>
          <p:spPr>
            <a:xfrm rot="12756648" flipV="1">
              <a:off x="5191030" y="2787833"/>
              <a:ext cx="6255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20100000">
              <a:off x="5879399" y="2704387"/>
              <a:ext cx="237435" cy="2417618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9600000">
              <a:off x="6535227" y="5011940"/>
              <a:ext cx="214809" cy="568256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20076152">
              <a:off x="6307801" y="4666172"/>
              <a:ext cx="279644" cy="4237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3703624" y="1123040"/>
              <a:ext cx="186060" cy="3400705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2360000">
              <a:off x="6759115" y="5002280"/>
              <a:ext cx="208768" cy="572227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6861175" y="1949450"/>
              <a:ext cx="207472" cy="3108509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 flipV="1">
              <a:off x="6781704" y="5023034"/>
              <a:ext cx="368395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 flipV="1">
              <a:off x="6565124" y="1727200"/>
              <a:ext cx="776571" cy="228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 flipV="1">
              <a:off x="6374674" y="5552171"/>
              <a:ext cx="776571" cy="677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ooter Placeholder 3"/>
          <p:cNvSpPr txBox="1">
            <a:spLocks/>
          </p:cNvSpPr>
          <p:nvPr/>
        </p:nvSpPr>
        <p:spPr>
          <a:xfrm>
            <a:off x="4883739" y="5434148"/>
            <a:ext cx="144903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PHOTOMASK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7365860" y="4847095"/>
            <a:ext cx="1106753" cy="382130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2E2224"/>
                </a:solidFill>
                <a:latin typeface="+mn-lt"/>
              </a:rPr>
              <a:t>LENS</a:t>
            </a:r>
            <a:endParaRPr lang="en-US" sz="1600" dirty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 rot="4024490">
            <a:off x="4831996" y="3926646"/>
            <a:ext cx="164981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ILLUMINATOR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7543800" y="1643519"/>
            <a:ext cx="83943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2E2224"/>
                </a:solidFill>
                <a:latin typeface="+mn-lt"/>
              </a:rPr>
              <a:t>CCD</a:t>
            </a:r>
            <a:endParaRPr lang="en-US" sz="1600" dirty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6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Layout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191030" y="2704387"/>
            <a:ext cx="1559006" cy="2875809"/>
            <a:chOff x="5191030" y="2704387"/>
            <a:chExt cx="1559006" cy="2875809"/>
          </a:xfrm>
        </p:grpSpPr>
        <p:grpSp>
          <p:nvGrpSpPr>
            <p:cNvPr id="6" name="Group 5"/>
            <p:cNvGrpSpPr/>
            <p:nvPr/>
          </p:nvGrpSpPr>
          <p:grpSpPr>
            <a:xfrm>
              <a:off x="5191030" y="2704387"/>
              <a:ext cx="1559006" cy="2875809"/>
              <a:chOff x="5191030" y="2704387"/>
              <a:chExt cx="1559006" cy="2875809"/>
            </a:xfrm>
          </p:grpSpPr>
          <p:sp>
            <p:nvSpPr>
              <p:cNvPr id="7" name="Rectangle 6"/>
              <p:cNvSpPr/>
              <p:nvPr/>
            </p:nvSpPr>
            <p:spPr>
              <a:xfrm rot="12756648" flipV="1">
                <a:off x="5191030" y="2787833"/>
                <a:ext cx="625553" cy="45719"/>
              </a:xfrm>
              <a:prstGeom prst="rect">
                <a:avLst/>
              </a:prstGeom>
              <a:solidFill>
                <a:srgbClr val="61625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 rot="20100000">
                <a:off x="5879399" y="2704387"/>
                <a:ext cx="237435" cy="2417618"/>
              </a:xfrm>
              <a:prstGeom prst="triangle">
                <a:avLst/>
              </a:prstGeom>
              <a:solidFill>
                <a:srgbClr val="FF53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9600000">
                <a:off x="6535227" y="5011940"/>
                <a:ext cx="214809" cy="568256"/>
              </a:xfrm>
              <a:prstGeom prst="triangle">
                <a:avLst/>
              </a:prstGeom>
              <a:solidFill>
                <a:srgbClr val="FF5300"/>
              </a:solidFill>
              <a:ln>
                <a:noFill/>
              </a:ln>
              <a:effectLst/>
              <a:scene3d>
                <a:camera prst="orthographicFront">
                  <a:rot lat="0" lon="0" rev="3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 rot="20076152">
              <a:off x="6307801" y="4666172"/>
              <a:ext cx="279644" cy="423736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ooter Placeholder 3"/>
          <p:cNvSpPr txBox="1">
            <a:spLocks/>
          </p:cNvSpPr>
          <p:nvPr/>
        </p:nvSpPr>
        <p:spPr>
          <a:xfrm rot="4024490">
            <a:off x="4831996" y="3926646"/>
            <a:ext cx="164981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ILLUMINATOR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Layout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499401" y="2336800"/>
            <a:ext cx="5547504" cy="4153732"/>
            <a:chOff x="1499401" y="2336800"/>
            <a:chExt cx="5547504" cy="4153732"/>
          </a:xfrm>
        </p:grpSpPr>
        <p:sp>
          <p:nvSpPr>
            <p:cNvPr id="12" name="Rectangle 11"/>
            <p:cNvSpPr/>
            <p:nvPr/>
          </p:nvSpPr>
          <p:spPr>
            <a:xfrm>
              <a:off x="5835650" y="5264286"/>
              <a:ext cx="3810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43600" y="4468280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594130" y="2679683"/>
              <a:ext cx="2452775" cy="3810849"/>
              <a:chOff x="4594130" y="2679683"/>
              <a:chExt cx="2452775" cy="3810849"/>
            </a:xfrm>
            <a:solidFill>
              <a:srgbClr val="FF5300"/>
            </a:solidFill>
            <a:effectLst/>
          </p:grpSpPr>
          <p:grpSp>
            <p:nvGrpSpPr>
              <p:cNvPr id="11" name="Group 10"/>
              <p:cNvGrpSpPr/>
              <p:nvPr/>
            </p:nvGrpSpPr>
            <p:grpSpPr>
              <a:xfrm>
                <a:off x="4594130" y="2679683"/>
                <a:ext cx="2452775" cy="3810849"/>
                <a:chOff x="4594130" y="2679683"/>
                <a:chExt cx="2452775" cy="3810849"/>
              </a:xfrm>
              <a:grpFill/>
              <a:effectLst/>
            </p:grpSpPr>
            <p:sp>
              <p:nvSpPr>
                <p:cNvPr id="8" name="Isosceles Triangle 7"/>
                <p:cNvSpPr/>
                <p:nvPr/>
              </p:nvSpPr>
              <p:spPr>
                <a:xfrm rot="20100000">
                  <a:off x="5419599" y="2679683"/>
                  <a:ext cx="76629" cy="2761798"/>
                </a:xfrm>
                <a:prstGeom prst="triangl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 rot="12756648" flipV="1">
                  <a:off x="4594130" y="2787833"/>
                  <a:ext cx="625553" cy="45719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Isosceles Triangle 8"/>
                <p:cNvSpPr/>
                <p:nvPr/>
              </p:nvSpPr>
              <p:spPr>
                <a:xfrm rot="9600000">
                  <a:off x="6513083" y="4613871"/>
                  <a:ext cx="103586" cy="996781"/>
                </a:xfrm>
                <a:prstGeom prst="triangle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3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Parallelogram 20"/>
                <p:cNvSpPr/>
                <p:nvPr/>
              </p:nvSpPr>
              <p:spPr>
                <a:xfrm>
                  <a:off x="5971331" y="4688658"/>
                  <a:ext cx="461219" cy="523788"/>
                </a:xfrm>
                <a:prstGeom prst="parallelogram">
                  <a:avLst>
                    <a:gd name="adj" fmla="val 7821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15"/>
                <p:cNvGrpSpPr/>
                <p:nvPr/>
              </p:nvGrpSpPr>
              <p:grpSpPr>
                <a:xfrm>
                  <a:off x="6046741" y="4628333"/>
                  <a:ext cx="699164" cy="195286"/>
                  <a:chOff x="2501899" y="3358584"/>
                  <a:chExt cx="1596356" cy="736601"/>
                </a:xfrm>
                <a:grpFill/>
              </p:grpSpPr>
              <p:sp>
                <p:nvSpPr>
                  <p:cNvPr id="10" name="Rectangle 9"/>
                  <p:cNvSpPr/>
                  <p:nvPr/>
                </p:nvSpPr>
                <p:spPr>
                  <a:xfrm>
                    <a:off x="2501899" y="3358584"/>
                    <a:ext cx="1593182" cy="324416"/>
                  </a:xfrm>
                  <a:prstGeom prst="rect">
                    <a:avLst/>
                  </a:prstGeom>
                  <a:solidFill>
                    <a:srgbClr val="61625E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501900" y="3358585"/>
                    <a:ext cx="1596355" cy="736600"/>
                    <a:chOff x="2501900" y="3358585"/>
                    <a:chExt cx="1596355" cy="736600"/>
                  </a:xfrm>
                  <a:grpFill/>
                </p:grpSpPr>
                <p:sp>
                  <p:nvSpPr>
                    <p:cNvPr id="6" name="Moon 5"/>
                    <p:cNvSpPr/>
                    <p:nvPr/>
                  </p:nvSpPr>
                  <p:spPr>
                    <a:xfrm rot="5400000">
                      <a:off x="2931778" y="2928707"/>
                      <a:ext cx="736600" cy="1596355"/>
                    </a:xfrm>
                    <a:prstGeom prst="moon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" name="Right Triangle 12"/>
                    <p:cNvSpPr/>
                    <p:nvPr/>
                  </p:nvSpPr>
                  <p:spPr>
                    <a:xfrm rot="10800000">
                      <a:off x="3814551" y="3479800"/>
                      <a:ext cx="280530" cy="599510"/>
                    </a:xfrm>
                    <a:prstGeom prst="rtTriangle">
                      <a:avLst/>
                    </a:prstGeom>
                    <a:solidFill>
                      <a:srgbClr val="61625E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" name="Right Triangle 13"/>
                    <p:cNvSpPr/>
                    <p:nvPr/>
                  </p:nvSpPr>
                  <p:spPr>
                    <a:xfrm rot="5400000">
                      <a:off x="2324808" y="3623456"/>
                      <a:ext cx="632947" cy="278764"/>
                    </a:xfrm>
                    <a:prstGeom prst="rtTriangle">
                      <a:avLst/>
                    </a:prstGeom>
                    <a:solidFill>
                      <a:srgbClr val="61625E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2" name="Isosceles Triangle 21"/>
                <p:cNvSpPr/>
                <p:nvPr/>
              </p:nvSpPr>
              <p:spPr>
                <a:xfrm rot="20280000">
                  <a:off x="6943319" y="5493751"/>
                  <a:ext cx="103586" cy="996781"/>
                </a:xfrm>
                <a:prstGeom prst="triangle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3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rot="10800000" flipV="1">
                  <a:off x="5535745" y="5209271"/>
                  <a:ext cx="854228" cy="67714"/>
                </a:xfrm>
                <a:prstGeom prst="rect">
                  <a:avLst/>
                </a:prstGeom>
                <a:solidFill>
                  <a:srgbClr val="61625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5403850" y="5272753"/>
                <a:ext cx="1079500" cy="139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Isosceles Triangle 22"/>
            <p:cNvSpPr/>
            <p:nvPr/>
          </p:nvSpPr>
          <p:spPr>
            <a:xfrm rot="5400000">
              <a:off x="3106724" y="1123040"/>
              <a:ext cx="186060" cy="3400705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057399" y="2336800"/>
              <a:ext cx="0" cy="355600"/>
            </a:xfrm>
            <a:prstGeom prst="line">
              <a:avLst/>
            </a:prstGeom>
            <a:ln w="76200" cmpd="sng">
              <a:solidFill>
                <a:srgbClr val="6162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070098" y="2985813"/>
              <a:ext cx="0" cy="355600"/>
            </a:xfrm>
            <a:prstGeom prst="line">
              <a:avLst/>
            </a:prstGeom>
            <a:ln w="76200" cmpd="sng">
              <a:solidFill>
                <a:srgbClr val="6162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063999" y="2387600"/>
              <a:ext cx="0" cy="355600"/>
            </a:xfrm>
            <a:prstGeom prst="line">
              <a:avLst/>
            </a:prstGeom>
            <a:ln w="76200" cmpd="sng">
              <a:solidFill>
                <a:srgbClr val="6162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76698" y="2903723"/>
              <a:ext cx="0" cy="355600"/>
            </a:xfrm>
            <a:prstGeom prst="line">
              <a:avLst/>
            </a:prstGeom>
            <a:ln w="76200" cmpd="sng">
              <a:solidFill>
                <a:srgbClr val="6162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2375939" y="3074458"/>
            <a:ext cx="1998169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4-jaw slits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107384" y="5338524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b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112922" y="257503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a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6687355" y="405139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err="1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rgbClr val="2E2224"/>
                </a:solidFill>
                <a:latin typeface="+mn-lt"/>
              </a:rPr>
              <a:t>c</a:t>
            </a:r>
            <a:endParaRPr lang="en-US" sz="2000" baseline="-25000" dirty="0" smtClean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0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Layout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94130" y="2679683"/>
            <a:ext cx="2455950" cy="3810849"/>
            <a:chOff x="4594130" y="2679683"/>
            <a:chExt cx="2455950" cy="3810849"/>
          </a:xfrm>
        </p:grpSpPr>
        <p:sp>
          <p:nvSpPr>
            <p:cNvPr id="12" name="Rectangle 11"/>
            <p:cNvSpPr/>
            <p:nvPr/>
          </p:nvSpPr>
          <p:spPr>
            <a:xfrm>
              <a:off x="5835650" y="5276986"/>
              <a:ext cx="3810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43600" y="4468280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20100000">
              <a:off x="5419599" y="2679683"/>
              <a:ext cx="76629" cy="2761798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2756648" flipV="1">
              <a:off x="4594130" y="2787833"/>
              <a:ext cx="625553" cy="45719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9600000">
              <a:off x="6513083" y="461387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>
              <a:off x="5971331" y="4688658"/>
              <a:ext cx="461219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46741" y="4628333"/>
              <a:ext cx="697774" cy="86008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046741" y="4628333"/>
              <a:ext cx="699164" cy="195286"/>
              <a:chOff x="2501900" y="3358585"/>
              <a:chExt cx="1596355" cy="736600"/>
            </a:xfrm>
            <a:solidFill>
              <a:srgbClr val="61625E"/>
            </a:solidFill>
          </p:grpSpPr>
          <p:sp>
            <p:nvSpPr>
              <p:cNvPr id="6" name="Moon 5"/>
              <p:cNvSpPr/>
              <p:nvPr/>
            </p:nvSpPr>
            <p:spPr>
              <a:xfrm rot="5400000">
                <a:off x="2931778" y="2928707"/>
                <a:ext cx="736600" cy="1596355"/>
              </a:xfrm>
              <a:prstGeom prst="mo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/>
              <p:cNvSpPr/>
              <p:nvPr/>
            </p:nvSpPr>
            <p:spPr>
              <a:xfrm rot="10800000">
                <a:off x="3814551" y="3479800"/>
                <a:ext cx="280530" cy="59951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5400000">
                <a:off x="2324808" y="3623456"/>
                <a:ext cx="632947" cy="278764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Isosceles Triangle 21"/>
            <p:cNvSpPr/>
            <p:nvPr/>
          </p:nvSpPr>
          <p:spPr>
            <a:xfrm rot="20280000">
              <a:off x="6946494" y="549375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 flipV="1">
              <a:off x="5535745" y="5209271"/>
              <a:ext cx="854228" cy="67714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03850" y="5272753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5107384" y="5338524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b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5112922" y="257503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a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687355" y="405139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err="1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rgbClr val="2E2224"/>
                </a:solidFill>
                <a:latin typeface="+mn-lt"/>
              </a:rPr>
              <a:t>c</a:t>
            </a:r>
            <a:endParaRPr lang="en-US" sz="2000" baseline="-25000" dirty="0" smtClean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3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Layout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94130" y="2642776"/>
            <a:ext cx="2538609" cy="3782928"/>
            <a:chOff x="4594130" y="2642776"/>
            <a:chExt cx="2538609" cy="3782928"/>
          </a:xfrm>
        </p:grpSpPr>
        <p:sp>
          <p:nvSpPr>
            <p:cNvPr id="19" name="Rectangle 18"/>
            <p:cNvSpPr/>
            <p:nvPr/>
          </p:nvSpPr>
          <p:spPr>
            <a:xfrm>
              <a:off x="5943600" y="4468280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20220000">
              <a:off x="5358240" y="2642776"/>
              <a:ext cx="92893" cy="2823375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8880000">
              <a:off x="6419795" y="4627232"/>
              <a:ext cx="79567" cy="1044186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 flipV="1">
              <a:off x="5535745" y="5209271"/>
              <a:ext cx="854228" cy="67714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>
              <a:off x="5858933" y="4685483"/>
              <a:ext cx="385233" cy="523788"/>
            </a:xfrm>
            <a:prstGeom prst="parallelogram">
              <a:avLst>
                <a:gd name="adj" fmla="val 78727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46741" y="4628333"/>
              <a:ext cx="697774" cy="86008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046741" y="4628333"/>
              <a:ext cx="699164" cy="195286"/>
              <a:chOff x="2501900" y="3358585"/>
              <a:chExt cx="1596355" cy="736600"/>
            </a:xfrm>
            <a:solidFill>
              <a:srgbClr val="61625E"/>
            </a:solidFill>
            <a:effectLst/>
          </p:grpSpPr>
          <p:sp>
            <p:nvSpPr>
              <p:cNvPr id="6" name="Moon 5"/>
              <p:cNvSpPr/>
              <p:nvPr/>
            </p:nvSpPr>
            <p:spPr>
              <a:xfrm rot="5400000">
                <a:off x="2931778" y="2928707"/>
                <a:ext cx="736600" cy="1596355"/>
              </a:xfrm>
              <a:prstGeom prst="moon">
                <a:avLst/>
              </a:prstGeom>
              <a:solidFill>
                <a:srgbClr val="61625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/>
              <p:cNvSpPr/>
              <p:nvPr/>
            </p:nvSpPr>
            <p:spPr>
              <a:xfrm rot="10800000">
                <a:off x="3814551" y="3479800"/>
                <a:ext cx="280530" cy="59951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5400000">
                <a:off x="2324808" y="3623456"/>
                <a:ext cx="632947" cy="278764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Isosceles Triangle 21"/>
            <p:cNvSpPr/>
            <p:nvPr/>
          </p:nvSpPr>
          <p:spPr>
            <a:xfrm rot="19479977">
              <a:off x="7029153" y="5428923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3440000" flipV="1">
              <a:off x="4594130" y="2787833"/>
              <a:ext cx="6255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03850" y="5272753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107384" y="5338524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b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112922" y="257503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a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687355" y="405139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err="1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rgbClr val="2E2224"/>
                </a:solidFill>
                <a:latin typeface="+mn-lt"/>
              </a:rPr>
              <a:t>c</a:t>
            </a:r>
            <a:endParaRPr lang="en-US" sz="2000" baseline="-25000" dirty="0" smtClean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2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Layout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94130" y="2657982"/>
            <a:ext cx="2638880" cy="3883350"/>
            <a:chOff x="4594130" y="2657982"/>
            <a:chExt cx="2638880" cy="3883350"/>
          </a:xfrm>
        </p:grpSpPr>
        <p:sp>
          <p:nvSpPr>
            <p:cNvPr id="21" name="Parallelogram 20"/>
            <p:cNvSpPr/>
            <p:nvPr/>
          </p:nvSpPr>
          <p:spPr>
            <a:xfrm>
              <a:off x="6076232" y="4688941"/>
              <a:ext cx="545417" cy="523788"/>
            </a:xfrm>
            <a:prstGeom prst="parallelogram">
              <a:avLst>
                <a:gd name="adj" fmla="val 83064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2376617" flipV="1">
              <a:off x="4594130" y="2787833"/>
              <a:ext cx="6255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19980000">
              <a:off x="5443857" y="2657982"/>
              <a:ext cx="100584" cy="2723009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140000">
              <a:off x="6598847" y="4664806"/>
              <a:ext cx="118872" cy="941779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 flipV="1">
              <a:off x="5535745" y="5209271"/>
              <a:ext cx="854228" cy="67714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03850" y="5276986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46741" y="4628333"/>
              <a:ext cx="697774" cy="86008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046741" y="4628333"/>
              <a:ext cx="699164" cy="195286"/>
              <a:chOff x="2501900" y="3358585"/>
              <a:chExt cx="1596355" cy="736600"/>
            </a:xfrm>
            <a:solidFill>
              <a:srgbClr val="61625E"/>
            </a:solidFill>
            <a:effectLst/>
          </p:grpSpPr>
          <p:sp>
            <p:nvSpPr>
              <p:cNvPr id="6" name="Moon 5"/>
              <p:cNvSpPr/>
              <p:nvPr/>
            </p:nvSpPr>
            <p:spPr>
              <a:xfrm rot="5400000">
                <a:off x="2931778" y="2928707"/>
                <a:ext cx="736600" cy="1596355"/>
              </a:xfrm>
              <a:prstGeom prst="mo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/>
              <p:cNvSpPr/>
              <p:nvPr/>
            </p:nvSpPr>
            <p:spPr>
              <a:xfrm rot="10800000">
                <a:off x="3814551" y="3479800"/>
                <a:ext cx="280530" cy="59951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5400000">
                <a:off x="2324808" y="3623456"/>
                <a:ext cx="632947" cy="278764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Isosceles Triangle 21"/>
            <p:cNvSpPr/>
            <p:nvPr/>
          </p:nvSpPr>
          <p:spPr>
            <a:xfrm rot="20940000">
              <a:off x="6870294" y="554455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53510" y="4488633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107384" y="5338524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b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112922" y="257503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a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687355" y="405139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err="1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rgbClr val="2E2224"/>
                </a:solidFill>
                <a:latin typeface="+mn-lt"/>
              </a:rPr>
              <a:t>c</a:t>
            </a:r>
            <a:endParaRPr lang="en-US" sz="2000" baseline="-25000" dirty="0" smtClean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2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Layout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94130" y="2679683"/>
            <a:ext cx="2455950" cy="3810849"/>
            <a:chOff x="4594130" y="2679683"/>
            <a:chExt cx="2455950" cy="3810849"/>
          </a:xfrm>
        </p:grpSpPr>
        <p:sp>
          <p:nvSpPr>
            <p:cNvPr id="12" name="Rectangle 11"/>
            <p:cNvSpPr/>
            <p:nvPr/>
          </p:nvSpPr>
          <p:spPr>
            <a:xfrm>
              <a:off x="5835650" y="5276986"/>
              <a:ext cx="3810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43600" y="4468280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20100000">
              <a:off x="5419599" y="2679683"/>
              <a:ext cx="76629" cy="2761798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2756648" flipV="1">
              <a:off x="4594130" y="2787833"/>
              <a:ext cx="6255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9600000">
              <a:off x="6513083" y="461387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>
              <a:off x="5971331" y="4688658"/>
              <a:ext cx="461219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46741" y="4628333"/>
              <a:ext cx="697774" cy="86008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046741" y="4628333"/>
              <a:ext cx="699164" cy="195286"/>
              <a:chOff x="2501900" y="3358585"/>
              <a:chExt cx="1596355" cy="736600"/>
            </a:xfrm>
          </p:grpSpPr>
          <p:sp>
            <p:nvSpPr>
              <p:cNvPr id="6" name="Moon 5"/>
              <p:cNvSpPr/>
              <p:nvPr/>
            </p:nvSpPr>
            <p:spPr>
              <a:xfrm rot="5400000">
                <a:off x="2931778" y="2928707"/>
                <a:ext cx="736600" cy="1596355"/>
              </a:xfrm>
              <a:prstGeom prst="moon">
                <a:avLst/>
              </a:prstGeom>
              <a:solidFill>
                <a:srgbClr val="61625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/>
              <p:cNvSpPr/>
              <p:nvPr/>
            </p:nvSpPr>
            <p:spPr>
              <a:xfrm rot="10800000">
                <a:off x="3814551" y="3479800"/>
                <a:ext cx="280530" cy="599510"/>
              </a:xfrm>
              <a:prstGeom prst="rtTriangle">
                <a:avLst/>
              </a:prstGeom>
              <a:solidFill>
                <a:srgbClr val="61625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5400000">
                <a:off x="2324808" y="3623456"/>
                <a:ext cx="632947" cy="278764"/>
              </a:xfrm>
              <a:prstGeom prst="rtTriangle">
                <a:avLst/>
              </a:prstGeom>
              <a:solidFill>
                <a:srgbClr val="61625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Isosceles Triangle 21"/>
            <p:cNvSpPr/>
            <p:nvPr/>
          </p:nvSpPr>
          <p:spPr>
            <a:xfrm rot="20280000">
              <a:off x="6946494" y="549375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 flipV="1">
              <a:off x="5535745" y="5209271"/>
              <a:ext cx="854228" cy="67714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03850" y="5272753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5107384" y="5338524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b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112922" y="257503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smtClean="0">
                <a:solidFill>
                  <a:srgbClr val="2E2224"/>
                </a:solidFill>
                <a:latin typeface="+mn-lt"/>
              </a:rPr>
              <a:t>a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687355" y="4051398"/>
            <a:ext cx="869138" cy="68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err="1" smtClean="0">
                <a:solidFill>
                  <a:srgbClr val="2E2224"/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rgbClr val="2E2224"/>
                </a:solidFill>
                <a:latin typeface="+mn-lt"/>
              </a:rPr>
              <a:t>c</a:t>
            </a:r>
            <a:endParaRPr lang="en-US" sz="2000" baseline="-25000" dirty="0" smtClean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7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ldschirmfoto 2013-06-07 um 8.54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07" y="1600200"/>
            <a:ext cx="3080333" cy="2383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M</a:t>
            </a:r>
            <a:r>
              <a:rPr lang="en-US" baseline="-25000" dirty="0" smtClean="0">
                <a:solidFill>
                  <a:srgbClr val="48231E"/>
                </a:solidFill>
              </a:rPr>
              <a:t>a</a:t>
            </a:r>
            <a:r>
              <a:rPr lang="en-US" dirty="0" smtClean="0">
                <a:solidFill>
                  <a:srgbClr val="48231E"/>
                </a:solidFill>
              </a:rPr>
              <a:t> mirror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500"/>
            <a:ext cx="8229600" cy="4876800"/>
          </a:xfrm>
        </p:spPr>
        <p:txBody>
          <a:bodyPr/>
          <a:lstStyle/>
          <a:p>
            <a:pPr lvl="1"/>
            <a:r>
              <a:rPr lang="en-US" dirty="0" smtClean="0"/>
              <a:t>1 </a:t>
            </a:r>
            <a:r>
              <a:rPr lang="en-US" dirty="0"/>
              <a:t>mm </a:t>
            </a:r>
            <a:r>
              <a:rPr lang="en-US" dirty="0" smtClean="0">
                <a:ea typeface="Webdings"/>
                <a:cs typeface="Webdings"/>
                <a:sym typeface="Webdings"/>
              </a:rPr>
              <a:t>dia.</a:t>
            </a:r>
            <a:r>
              <a:rPr lang="en-US" dirty="0" smtClean="0"/>
              <a:t> </a:t>
            </a:r>
            <a:r>
              <a:rPr lang="en-US" dirty="0"/>
              <a:t>flat Si substrate</a:t>
            </a:r>
          </a:p>
          <a:p>
            <a:pPr lvl="1"/>
            <a:r>
              <a:rPr lang="en-US" dirty="0" smtClean="0"/>
              <a:t>1° range </a:t>
            </a:r>
            <a:r>
              <a:rPr lang="en-US" dirty="0"/>
              <a:t>of incidence angles</a:t>
            </a:r>
          </a:p>
          <a:p>
            <a:pPr lvl="1"/>
            <a:r>
              <a:rPr lang="en-US" dirty="0"/>
              <a:t>10 bi-layer Mo/Si </a:t>
            </a:r>
            <a:r>
              <a:rPr lang="en-US" dirty="0" smtClean="0"/>
              <a:t>coating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7" name="Picture 6" descr="Bildschirmfoto 2013-06-13 um 10.46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1235"/>
            <a:ext cx="4673600" cy="381767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130800" y="4246372"/>
            <a:ext cx="3644900" cy="1773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Mirrorcle</a:t>
            </a:r>
          </a:p>
          <a:p>
            <a:pPr lvl="1"/>
            <a:r>
              <a:rPr lang="en-US" dirty="0" smtClean="0"/>
              <a:t>gimbal-less dual-axis,</a:t>
            </a:r>
            <a:br>
              <a:rPr lang="en-US" dirty="0" smtClean="0"/>
            </a:br>
            <a:r>
              <a:rPr lang="en-US" dirty="0" smtClean="0"/>
              <a:t>scanning MEMS device</a:t>
            </a:r>
          </a:p>
          <a:p>
            <a:pPr lvl="1"/>
            <a:r>
              <a:rPr lang="en-US" dirty="0" smtClean="0"/>
              <a:t>2 kHz scan rate</a:t>
            </a:r>
          </a:p>
        </p:txBody>
      </p:sp>
      <p:sp>
        <p:nvSpPr>
          <p:cNvPr id="16" name="Text Box 1027"/>
          <p:cNvSpPr txBox="1">
            <a:spLocks/>
          </p:cNvSpPr>
          <p:nvPr/>
        </p:nvSpPr>
        <p:spPr bwMode="auto">
          <a:xfrm>
            <a:off x="4432300" y="6350000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Goldberg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>
                <a:solidFill>
                  <a:schemeClr val="accent1"/>
                </a:solidFill>
              </a:rPr>
              <a:t>8679</a:t>
            </a:r>
            <a:r>
              <a:rPr lang="en-US" sz="1600" dirty="0">
                <a:solidFill>
                  <a:schemeClr val="accent1"/>
                </a:solidFill>
              </a:rPr>
              <a:t> (2013)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5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M</a:t>
            </a:r>
            <a:r>
              <a:rPr lang="en-US" baseline="-25000" dirty="0" smtClean="0">
                <a:solidFill>
                  <a:srgbClr val="48231E"/>
                </a:solidFill>
              </a:rPr>
              <a:t>b</a:t>
            </a:r>
            <a:r>
              <a:rPr lang="en-US" dirty="0" smtClean="0">
                <a:solidFill>
                  <a:srgbClr val="48231E"/>
                </a:solidFill>
              </a:rPr>
              <a:t> </a:t>
            </a:r>
            <a:r>
              <a:rPr lang="en-US" dirty="0">
                <a:solidFill>
                  <a:srgbClr val="48231E"/>
                </a:solidFill>
              </a:rPr>
              <a:t>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727"/>
            <a:ext cx="3429000" cy="1677921"/>
          </a:xfrm>
        </p:spPr>
        <p:txBody>
          <a:bodyPr/>
          <a:lstStyle/>
          <a:p>
            <a:pPr marL="0" indent="0">
              <a:buNone/>
            </a:pPr>
            <a:endParaRPr lang="en-US" baseline="-25000" dirty="0" smtClean="0">
              <a:solidFill>
                <a:srgbClr val="2E2224"/>
              </a:solidFill>
            </a:endParaRP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50 mm x 36 mm flat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&gt; 2° </a:t>
            </a:r>
            <a:r>
              <a:rPr lang="en-US" dirty="0">
                <a:solidFill>
                  <a:srgbClr val="2E2224"/>
                </a:solidFill>
              </a:rPr>
              <a:t>range of </a:t>
            </a:r>
            <a:r>
              <a:rPr lang="en-US" dirty="0" err="1" smtClean="0">
                <a:solidFill>
                  <a:srgbClr val="2E2224"/>
                </a:solidFill>
              </a:rPr>
              <a:t>inc.</a:t>
            </a:r>
            <a:r>
              <a:rPr lang="en-US" dirty="0" smtClean="0">
                <a:solidFill>
                  <a:srgbClr val="2E2224"/>
                </a:solidFill>
              </a:rPr>
              <a:t> angles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40 </a:t>
            </a:r>
            <a:r>
              <a:rPr lang="en-US" dirty="0">
                <a:solidFill>
                  <a:srgbClr val="2E2224"/>
                </a:solidFill>
              </a:rPr>
              <a:t>Mo/Si </a:t>
            </a:r>
            <a:r>
              <a:rPr lang="en-US" dirty="0" smtClean="0">
                <a:solidFill>
                  <a:srgbClr val="2E2224"/>
                </a:solidFill>
              </a:rPr>
              <a:t>bi-layers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8</a:t>
            </a:r>
          </a:p>
        </p:txBody>
      </p:sp>
      <p:pic>
        <p:nvPicPr>
          <p:cNvPr id="7" name="Picture 6" descr="Bildschirmfoto 2013-06-13 um 11.01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55648"/>
            <a:ext cx="4032249" cy="3345569"/>
          </a:xfrm>
          <a:prstGeom prst="rect">
            <a:avLst/>
          </a:prstGeom>
        </p:spPr>
      </p:pic>
      <p:pic>
        <p:nvPicPr>
          <p:cNvPr id="8" name="Picture 7" descr="Bildschirmfoto 2013-06-13 um 11.00.50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2"/>
          <a:stretch/>
        </p:blipFill>
        <p:spPr>
          <a:xfrm>
            <a:off x="4813300" y="1017806"/>
            <a:ext cx="3763181" cy="4633694"/>
          </a:xfrm>
          <a:prstGeom prst="rect">
            <a:avLst/>
          </a:prstGeom>
        </p:spPr>
      </p:pic>
      <p:sp>
        <p:nvSpPr>
          <p:cNvPr id="10" name="Text Box 1027"/>
          <p:cNvSpPr txBox="1">
            <a:spLocks/>
          </p:cNvSpPr>
          <p:nvPr/>
        </p:nvSpPr>
        <p:spPr bwMode="auto">
          <a:xfrm>
            <a:off x="4432300" y="6350000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Goldberg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>
                <a:solidFill>
                  <a:schemeClr val="accent1"/>
                </a:solidFill>
              </a:rPr>
              <a:t>8679</a:t>
            </a:r>
            <a:r>
              <a:rPr lang="en-US" sz="1600" dirty="0">
                <a:solidFill>
                  <a:schemeClr val="accent1"/>
                </a:solidFill>
              </a:rPr>
              <a:t> (2013)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1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Outline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8856"/>
            <a:ext cx="8229600" cy="38787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SHARP microscope</a:t>
            </a:r>
          </a:p>
          <a:p>
            <a:r>
              <a:rPr lang="en-US" dirty="0" smtClean="0"/>
              <a:t>Fourier Synthesis Illuminator</a:t>
            </a:r>
          </a:p>
          <a:p>
            <a:pPr lvl="1"/>
            <a:r>
              <a:rPr lang="en-US" dirty="0" smtClean="0"/>
              <a:t>Concept</a:t>
            </a:r>
          </a:p>
          <a:p>
            <a:pPr lvl="1"/>
            <a:r>
              <a:rPr lang="en-US" dirty="0" smtClean="0"/>
              <a:t>Layout</a:t>
            </a:r>
          </a:p>
          <a:p>
            <a:pPr lvl="1"/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Pupil-fill</a:t>
            </a:r>
          </a:p>
          <a:p>
            <a:pPr lvl="1"/>
            <a:r>
              <a:rPr lang="en-US" dirty="0" smtClean="0"/>
              <a:t>Uniformity</a:t>
            </a:r>
          </a:p>
          <a:p>
            <a:r>
              <a:rPr lang="en-US" dirty="0" smtClean="0"/>
              <a:t>Images</a:t>
            </a:r>
          </a:p>
          <a:p>
            <a:pPr lvl="1"/>
            <a:r>
              <a:rPr lang="en-US" dirty="0" smtClean="0"/>
              <a:t>Effect of illumination on imaging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48231E"/>
                </a:solidFill>
              </a:rPr>
              <a:t>M</a:t>
            </a:r>
            <a:r>
              <a:rPr lang="en-US" baseline="-25000" dirty="0" err="1" smtClean="0">
                <a:solidFill>
                  <a:srgbClr val="48231E"/>
                </a:solidFill>
              </a:rPr>
              <a:t>c</a:t>
            </a:r>
            <a:r>
              <a:rPr lang="en-US" dirty="0" smtClean="0">
                <a:solidFill>
                  <a:srgbClr val="48231E"/>
                </a:solidFill>
              </a:rPr>
              <a:t> </a:t>
            </a:r>
            <a:r>
              <a:rPr lang="en-US" dirty="0">
                <a:solidFill>
                  <a:srgbClr val="48231E"/>
                </a:solidFill>
              </a:rPr>
              <a:t>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en-US" baseline="-25000" dirty="0" smtClean="0">
              <a:solidFill>
                <a:srgbClr val="2E2224"/>
              </a:solidFill>
            </a:endParaRPr>
          </a:p>
          <a:p>
            <a:pPr lvl="1"/>
            <a:r>
              <a:rPr lang="en-US" dirty="0">
                <a:solidFill>
                  <a:srgbClr val="2E2224"/>
                </a:solidFill>
              </a:rPr>
              <a:t>48 mm x 35 mm poly Si</a:t>
            </a:r>
          </a:p>
          <a:p>
            <a:pPr lvl="1"/>
            <a:r>
              <a:rPr lang="en-US" dirty="0">
                <a:solidFill>
                  <a:srgbClr val="2E2224"/>
                </a:solidFill>
              </a:rPr>
              <a:t>ellipsoidal surface</a:t>
            </a:r>
          </a:p>
          <a:p>
            <a:pPr lvl="1"/>
            <a:r>
              <a:rPr lang="en-US" dirty="0">
                <a:solidFill>
                  <a:srgbClr val="2E2224"/>
                </a:solidFill>
              </a:rPr>
              <a:t>10x demagnification</a:t>
            </a:r>
          </a:p>
          <a:p>
            <a:pPr lvl="1"/>
            <a:r>
              <a:rPr lang="en-US" dirty="0">
                <a:solidFill>
                  <a:srgbClr val="2E2224"/>
                </a:solidFill>
              </a:rPr>
              <a:t>42 Mo/Si bi-layers</a:t>
            </a:r>
          </a:p>
          <a:p>
            <a:pPr lvl="1"/>
            <a:r>
              <a:rPr lang="en-US" dirty="0">
                <a:solidFill>
                  <a:srgbClr val="2E2224"/>
                </a:solidFill>
              </a:rPr>
              <a:t>0.15 nm RMS roughness</a:t>
            </a:r>
          </a:p>
          <a:p>
            <a:pPr lvl="1"/>
            <a:r>
              <a:rPr lang="en-US" dirty="0">
                <a:solidFill>
                  <a:srgbClr val="2E2224"/>
                </a:solidFill>
              </a:rPr>
              <a:t>&lt;25 µrad slope </a:t>
            </a:r>
            <a:r>
              <a:rPr lang="en-US" dirty="0" smtClean="0">
                <a:solidFill>
                  <a:srgbClr val="2E2224"/>
                </a:solidFill>
              </a:rPr>
              <a:t>error</a:t>
            </a:r>
            <a:endParaRPr lang="en-US" dirty="0">
              <a:solidFill>
                <a:srgbClr val="2E2224"/>
              </a:solidFill>
            </a:endParaRPr>
          </a:p>
          <a:p>
            <a:pPr lvl="1"/>
            <a:endParaRPr lang="en-US" dirty="0" smtClean="0">
              <a:solidFill>
                <a:srgbClr val="2E2224"/>
              </a:solidFill>
            </a:endParaRPr>
          </a:p>
          <a:p>
            <a:r>
              <a:rPr lang="en-US" dirty="0" smtClean="0">
                <a:solidFill>
                  <a:srgbClr val="2E2224"/>
                </a:solidFill>
              </a:rPr>
              <a:t>Actuator</a:t>
            </a:r>
          </a:p>
          <a:p>
            <a:pPr lvl="1"/>
            <a:r>
              <a:rPr lang="en-US" dirty="0" err="1" smtClean="0">
                <a:solidFill>
                  <a:srgbClr val="2E2224"/>
                </a:solidFill>
              </a:rPr>
              <a:t>Piezo</a:t>
            </a:r>
            <a:r>
              <a:rPr lang="en-US" dirty="0">
                <a:solidFill>
                  <a:srgbClr val="2E2224"/>
                </a:solidFill>
              </a:rPr>
              <a:t>-</a:t>
            </a:r>
            <a:r>
              <a:rPr lang="en-US" dirty="0" smtClean="0">
                <a:solidFill>
                  <a:srgbClr val="2E2224"/>
                </a:solidFill>
              </a:rPr>
              <a:t>driven</a:t>
            </a:r>
            <a:br>
              <a:rPr lang="en-US" dirty="0" smtClean="0">
                <a:solidFill>
                  <a:srgbClr val="2E2224"/>
                </a:solidFill>
              </a:rPr>
            </a:br>
            <a:r>
              <a:rPr lang="en-US" dirty="0" smtClean="0">
                <a:solidFill>
                  <a:srgbClr val="2E2224"/>
                </a:solidFill>
              </a:rPr>
              <a:t>dual-axis scanner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200 Hz scan rate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2 </a:t>
            </a:r>
            <a:r>
              <a:rPr lang="en-US" dirty="0" err="1" smtClean="0">
                <a:solidFill>
                  <a:srgbClr val="2E2224"/>
                </a:solidFill>
              </a:rPr>
              <a:t>mrad</a:t>
            </a:r>
            <a:r>
              <a:rPr lang="en-US" dirty="0" smtClean="0">
                <a:solidFill>
                  <a:srgbClr val="2E2224"/>
                </a:solidFill>
              </a:rPr>
              <a:t> scanning range</a:t>
            </a:r>
          </a:p>
          <a:p>
            <a:pPr lvl="1"/>
            <a:endParaRPr lang="en-US" dirty="0" smtClean="0">
              <a:solidFill>
                <a:srgbClr val="758085"/>
              </a:solidFill>
            </a:endParaRPr>
          </a:p>
          <a:p>
            <a:pPr lvl="1"/>
            <a:endParaRPr lang="en-US" dirty="0" smtClean="0">
              <a:solidFill>
                <a:srgbClr val="75808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6" name="Picture 5" descr="Bildschirmfoto 2013-06-13 um 11.34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42" y="1790700"/>
            <a:ext cx="4437762" cy="3911600"/>
          </a:xfrm>
          <a:prstGeom prst="rect">
            <a:avLst/>
          </a:prstGeom>
        </p:spPr>
      </p:pic>
      <p:sp>
        <p:nvSpPr>
          <p:cNvPr id="8" name="Text Box 1027"/>
          <p:cNvSpPr txBox="1">
            <a:spLocks/>
          </p:cNvSpPr>
          <p:nvPr/>
        </p:nvSpPr>
        <p:spPr bwMode="auto">
          <a:xfrm>
            <a:off x="4432300" y="6350000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Goldberg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>
                <a:solidFill>
                  <a:schemeClr val="accent1"/>
                </a:solidFill>
              </a:rPr>
              <a:t>8679</a:t>
            </a:r>
            <a:r>
              <a:rPr lang="en-US" sz="1600" dirty="0">
                <a:solidFill>
                  <a:schemeClr val="accent1"/>
                </a:solidFill>
              </a:rPr>
              <a:t> (2013)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5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48231E"/>
                </a:solidFill>
              </a:rPr>
              <a:t>M</a:t>
            </a:r>
            <a:r>
              <a:rPr lang="en-US" baseline="-25000" dirty="0" err="1" smtClean="0">
                <a:solidFill>
                  <a:srgbClr val="48231E"/>
                </a:solidFill>
              </a:rPr>
              <a:t>c</a:t>
            </a:r>
            <a:r>
              <a:rPr lang="en-US" dirty="0" smtClean="0">
                <a:solidFill>
                  <a:srgbClr val="48231E"/>
                </a:solidFill>
              </a:rPr>
              <a:t> </a:t>
            </a:r>
            <a:r>
              <a:rPr lang="en-US" dirty="0">
                <a:solidFill>
                  <a:srgbClr val="48231E"/>
                </a:solidFill>
              </a:rPr>
              <a:t>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Coating</a:t>
            </a:r>
          </a:p>
          <a:p>
            <a:pPr lvl="1"/>
            <a:r>
              <a:rPr lang="en-US" dirty="0" smtClean="0"/>
              <a:t>15° range of incidence angles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7" name="Picture 6" descr="Bildschirmfoto 2013-06-13 um 11.44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56" y="2585350"/>
            <a:ext cx="6217944" cy="3563743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6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48231E"/>
                </a:solidFill>
              </a:rPr>
              <a:t>M</a:t>
            </a:r>
            <a:r>
              <a:rPr lang="en-US" baseline="-25000" dirty="0" err="1" smtClean="0">
                <a:solidFill>
                  <a:srgbClr val="48231E"/>
                </a:solidFill>
              </a:rPr>
              <a:t>c</a:t>
            </a:r>
            <a:r>
              <a:rPr lang="en-US" dirty="0" smtClean="0">
                <a:solidFill>
                  <a:srgbClr val="48231E"/>
                </a:solidFill>
              </a:rPr>
              <a:t> </a:t>
            </a:r>
            <a:r>
              <a:rPr lang="en-US" dirty="0">
                <a:solidFill>
                  <a:srgbClr val="48231E"/>
                </a:solidFill>
              </a:rPr>
              <a:t>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6" name="Picture 5" descr="Bildschirmfoto 2013-06-13 um 11.42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90" y="1600200"/>
            <a:ext cx="5447388" cy="4432299"/>
          </a:xfrm>
          <a:prstGeom prst="rect">
            <a:avLst/>
          </a:prstGeom>
        </p:spPr>
      </p:pic>
      <p:sp>
        <p:nvSpPr>
          <p:cNvPr id="9" name="Text Box 1027"/>
          <p:cNvSpPr txBox="1">
            <a:spLocks/>
          </p:cNvSpPr>
          <p:nvPr/>
        </p:nvSpPr>
        <p:spPr bwMode="auto">
          <a:xfrm>
            <a:off x="4432300" y="6350000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Goldberg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>
                <a:solidFill>
                  <a:schemeClr val="accent1"/>
                </a:solidFill>
              </a:rPr>
              <a:t>8679</a:t>
            </a:r>
            <a:r>
              <a:rPr lang="en-US" sz="1600" dirty="0">
                <a:solidFill>
                  <a:schemeClr val="accent1"/>
                </a:solidFill>
              </a:rPr>
              <a:t> (2013)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0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 monitor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99000"/>
          </a:xfrm>
        </p:spPr>
        <p:txBody>
          <a:bodyPr/>
          <a:lstStyle/>
          <a:p>
            <a:pPr lvl="1"/>
            <a:r>
              <a:rPr lang="en-US" dirty="0" smtClean="0"/>
              <a:t>In-vacuum YAG camera</a:t>
            </a:r>
          </a:p>
          <a:p>
            <a:pPr lvl="1"/>
            <a:r>
              <a:rPr lang="en-US" dirty="0" smtClean="0"/>
              <a:t>2x magnification</a:t>
            </a:r>
          </a:p>
          <a:p>
            <a:pPr lvl="1"/>
            <a:r>
              <a:rPr lang="en-US" dirty="0" smtClean="0"/>
              <a:t>2.1 µm per pixel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6" name="Picture 5" descr="Bildschirmfoto 2013-06-13 um 12.00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47" y="1524000"/>
            <a:ext cx="4000953" cy="462437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16950" y="3659378"/>
            <a:ext cx="2493000" cy="2512822"/>
            <a:chOff x="1468885" y="4131271"/>
            <a:chExt cx="1582351" cy="1876661"/>
          </a:xfrm>
        </p:grpSpPr>
        <p:sp>
          <p:nvSpPr>
            <p:cNvPr id="22" name="Parallelogram 21"/>
            <p:cNvSpPr/>
            <p:nvPr/>
          </p:nvSpPr>
          <p:spPr>
            <a:xfrm flipH="1">
              <a:off x="1727201" y="4218758"/>
              <a:ext cx="410766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9600000">
              <a:off x="2578118" y="413127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2036366" y="4206058"/>
              <a:ext cx="461219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111776" y="4145733"/>
              <a:ext cx="699164" cy="195286"/>
              <a:chOff x="2501899" y="3358584"/>
              <a:chExt cx="1596356" cy="73660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501899" y="3358584"/>
                <a:ext cx="1593182" cy="3244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501900" y="3358585"/>
                <a:ext cx="1596355" cy="736600"/>
                <a:chOff x="2501900" y="3358585"/>
                <a:chExt cx="1596355" cy="736600"/>
              </a:xfrm>
            </p:grpSpPr>
            <p:sp>
              <p:nvSpPr>
                <p:cNvPr id="19" name="Moon 18"/>
                <p:cNvSpPr/>
                <p:nvPr/>
              </p:nvSpPr>
              <p:spPr>
                <a:xfrm rot="5400000">
                  <a:off x="2931778" y="2928707"/>
                  <a:ext cx="736600" cy="1596355"/>
                </a:xfrm>
                <a:prstGeom prst="moon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Triangle 19"/>
                <p:cNvSpPr/>
                <p:nvPr/>
              </p:nvSpPr>
              <p:spPr>
                <a:xfrm rot="10800000">
                  <a:off x="3814551" y="3479800"/>
                  <a:ext cx="280530" cy="599510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Triangle 20"/>
                <p:cNvSpPr/>
                <p:nvPr/>
              </p:nvSpPr>
              <p:spPr>
                <a:xfrm rot="5400000">
                  <a:off x="2324808" y="3623456"/>
                  <a:ext cx="632947" cy="278764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Isosceles Triangle 14"/>
            <p:cNvSpPr/>
            <p:nvPr/>
          </p:nvSpPr>
          <p:spPr>
            <a:xfrm rot="20280000">
              <a:off x="2947650" y="501115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 flipV="1">
              <a:off x="1600780" y="4726671"/>
              <a:ext cx="854228" cy="67714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68885" y="4790153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0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 monitor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99000"/>
          </a:xfrm>
        </p:spPr>
        <p:txBody>
          <a:bodyPr/>
          <a:lstStyle/>
          <a:p>
            <a:pPr lvl="1"/>
            <a:r>
              <a:rPr lang="en-US" dirty="0" smtClean="0"/>
              <a:t>In-vacuum YAG camera</a:t>
            </a:r>
          </a:p>
          <a:p>
            <a:pPr lvl="1"/>
            <a:r>
              <a:rPr lang="en-US" dirty="0" smtClean="0"/>
              <a:t>2x magnification</a:t>
            </a:r>
          </a:p>
          <a:p>
            <a:pPr lvl="1"/>
            <a:r>
              <a:rPr lang="en-US" dirty="0" smtClean="0"/>
              <a:t>2.1 µm per pixel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6" name="Picture 5" descr="Bildschirmfoto 2013-06-13 um 12.00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47" y="1524000"/>
            <a:ext cx="4000953" cy="462437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16950" y="3659378"/>
            <a:ext cx="2493000" cy="2512822"/>
            <a:chOff x="1468885" y="4131271"/>
            <a:chExt cx="1582351" cy="1876661"/>
          </a:xfrm>
        </p:grpSpPr>
        <p:sp>
          <p:nvSpPr>
            <p:cNvPr id="22" name="Parallelogram 21"/>
            <p:cNvSpPr/>
            <p:nvPr/>
          </p:nvSpPr>
          <p:spPr>
            <a:xfrm flipH="1">
              <a:off x="1727201" y="4218758"/>
              <a:ext cx="410766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9600000">
              <a:off x="2578118" y="413127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2036366" y="4206058"/>
              <a:ext cx="461219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111776" y="4145733"/>
              <a:ext cx="699164" cy="195286"/>
              <a:chOff x="2501899" y="3358584"/>
              <a:chExt cx="1596356" cy="73660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501899" y="3358584"/>
                <a:ext cx="1593182" cy="3244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501900" y="3358585"/>
                <a:ext cx="1596355" cy="736600"/>
                <a:chOff x="2501900" y="3358585"/>
                <a:chExt cx="1596355" cy="736600"/>
              </a:xfrm>
            </p:grpSpPr>
            <p:sp>
              <p:nvSpPr>
                <p:cNvPr id="19" name="Moon 18"/>
                <p:cNvSpPr/>
                <p:nvPr/>
              </p:nvSpPr>
              <p:spPr>
                <a:xfrm rot="5400000">
                  <a:off x="2931778" y="2928707"/>
                  <a:ext cx="736600" cy="1596355"/>
                </a:xfrm>
                <a:prstGeom prst="moon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Triangle 19"/>
                <p:cNvSpPr/>
                <p:nvPr/>
              </p:nvSpPr>
              <p:spPr>
                <a:xfrm rot="10800000">
                  <a:off x="3814551" y="3479800"/>
                  <a:ext cx="280530" cy="599510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Triangle 20"/>
                <p:cNvSpPr/>
                <p:nvPr/>
              </p:nvSpPr>
              <p:spPr>
                <a:xfrm rot="5400000">
                  <a:off x="2324808" y="3623456"/>
                  <a:ext cx="632947" cy="278764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Isosceles Triangle 14"/>
            <p:cNvSpPr/>
            <p:nvPr/>
          </p:nvSpPr>
          <p:spPr>
            <a:xfrm rot="20280000">
              <a:off x="2947650" y="501115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 flipV="1">
              <a:off x="1600780" y="4726671"/>
              <a:ext cx="854228" cy="67714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68885" y="4790153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17706" y="4906350"/>
            <a:ext cx="811294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56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 monitor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99000"/>
          </a:xfrm>
        </p:spPr>
        <p:txBody>
          <a:bodyPr/>
          <a:lstStyle/>
          <a:p>
            <a:pPr lvl="1"/>
            <a:r>
              <a:rPr lang="en-US" dirty="0" smtClean="0"/>
              <a:t>In-vacuum YAG camera</a:t>
            </a:r>
          </a:p>
          <a:p>
            <a:pPr lvl="1"/>
            <a:r>
              <a:rPr lang="en-US" dirty="0" smtClean="0"/>
              <a:t>2x magnification</a:t>
            </a:r>
          </a:p>
          <a:p>
            <a:pPr lvl="1"/>
            <a:r>
              <a:rPr lang="en-US" dirty="0" smtClean="0"/>
              <a:t>2.1 µm per pixel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6" name="Picture 5" descr="Bildschirmfoto 2013-06-13 um 12.00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47" y="1524000"/>
            <a:ext cx="4000953" cy="462437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16950" y="3659378"/>
            <a:ext cx="2493000" cy="2512822"/>
            <a:chOff x="1468885" y="4131271"/>
            <a:chExt cx="1582351" cy="1876661"/>
          </a:xfrm>
        </p:grpSpPr>
        <p:sp>
          <p:nvSpPr>
            <p:cNvPr id="22" name="Parallelogram 21"/>
            <p:cNvSpPr/>
            <p:nvPr/>
          </p:nvSpPr>
          <p:spPr>
            <a:xfrm flipH="1">
              <a:off x="1727201" y="4218758"/>
              <a:ext cx="410766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9600000">
              <a:off x="2578118" y="413127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2036366" y="4206058"/>
              <a:ext cx="461219" cy="523788"/>
            </a:xfrm>
            <a:prstGeom prst="parallelogram">
              <a:avLst>
                <a:gd name="adj" fmla="val 78215"/>
              </a:avLst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111776" y="4145733"/>
              <a:ext cx="699164" cy="195286"/>
              <a:chOff x="2501899" y="3358584"/>
              <a:chExt cx="1596356" cy="73660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501899" y="3358584"/>
                <a:ext cx="1593182" cy="3244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501900" y="3358585"/>
                <a:ext cx="1596355" cy="736600"/>
                <a:chOff x="2501900" y="3358585"/>
                <a:chExt cx="1596355" cy="736600"/>
              </a:xfrm>
            </p:grpSpPr>
            <p:sp>
              <p:nvSpPr>
                <p:cNvPr id="19" name="Moon 18"/>
                <p:cNvSpPr/>
                <p:nvPr/>
              </p:nvSpPr>
              <p:spPr>
                <a:xfrm rot="5400000">
                  <a:off x="2931778" y="2928707"/>
                  <a:ext cx="736600" cy="1596355"/>
                </a:xfrm>
                <a:prstGeom prst="moon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Triangle 19"/>
                <p:cNvSpPr/>
                <p:nvPr/>
              </p:nvSpPr>
              <p:spPr>
                <a:xfrm rot="10800000">
                  <a:off x="3814551" y="3479800"/>
                  <a:ext cx="280530" cy="599510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Triangle 20"/>
                <p:cNvSpPr/>
                <p:nvPr/>
              </p:nvSpPr>
              <p:spPr>
                <a:xfrm rot="5400000">
                  <a:off x="2324808" y="3623456"/>
                  <a:ext cx="632947" cy="278764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Isosceles Triangle 14"/>
            <p:cNvSpPr/>
            <p:nvPr/>
          </p:nvSpPr>
          <p:spPr>
            <a:xfrm rot="20280000">
              <a:off x="2947650" y="5011151"/>
              <a:ext cx="103586" cy="996781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 flipV="1">
              <a:off x="1600780" y="4726671"/>
              <a:ext cx="854228" cy="67714"/>
            </a:xfrm>
            <a:prstGeom prst="rect">
              <a:avLst/>
            </a:prstGeom>
            <a:solidFill>
              <a:srgbClr val="6162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68885" y="4790153"/>
              <a:ext cx="10795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002702" y="5655650"/>
            <a:ext cx="811294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56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Pupil fill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7" name="Picture 6" descr="PF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651000"/>
            <a:ext cx="552704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829485"/>
            <a:ext cx="1993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err="1" smtClean="0">
                <a:solidFill>
                  <a:srgbClr val="2E2224"/>
                </a:solidFill>
              </a:rPr>
              <a:t>Lissajous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pattern on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err="1" smtClean="0">
                <a:solidFill>
                  <a:srgbClr val="2E2224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2E2224"/>
                </a:solidFill>
              </a:rPr>
              <a:t>c</a:t>
            </a:r>
            <a:r>
              <a:rPr lang="en-US" sz="2400" dirty="0" smtClean="0">
                <a:solidFill>
                  <a:srgbClr val="2E2224"/>
                </a:solidFill>
              </a:rPr>
              <a:t> mirror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1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M-130516-0015-0002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1993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err="1" smtClean="0">
                <a:solidFill>
                  <a:srgbClr val="2E2224"/>
                </a:solidFill>
              </a:rPr>
              <a:t>Lissajous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pattern on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err="1" smtClean="0">
                <a:solidFill>
                  <a:srgbClr val="2E2224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2E2224"/>
                </a:solidFill>
              </a:rPr>
              <a:t>c</a:t>
            </a:r>
            <a:r>
              <a:rPr lang="en-US" sz="2400" dirty="0" smtClean="0">
                <a:solidFill>
                  <a:srgbClr val="2E2224"/>
                </a:solidFill>
              </a:rPr>
              <a:t> mirror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5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M-130516-0015-0016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56" y="1651000"/>
            <a:ext cx="5522976" cy="4142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static beam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M-130516-0015-0009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80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0.156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10° CRA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2E2224"/>
                </a:solidFill>
              </a:rPr>
              <a:t>=0.8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Mask inspection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chemeClr val="tx2"/>
                </a:solidFill>
              </a:rPr>
              <a:t>S</a:t>
            </a:r>
            <a:r>
              <a:rPr lang="en-US" dirty="0" err="1" smtClean="0"/>
              <a:t>ematech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48231E"/>
                </a:solidFill>
              </a:rPr>
              <a:t>H</a:t>
            </a:r>
            <a:r>
              <a:rPr lang="en-US" dirty="0" smtClean="0"/>
              <a:t>igh-NA </a:t>
            </a:r>
            <a:r>
              <a:rPr lang="en-US" b="1" dirty="0" smtClean="0">
                <a:solidFill>
                  <a:srgbClr val="48231E"/>
                </a:solidFill>
              </a:rPr>
              <a:t>A</a:t>
            </a:r>
            <a:r>
              <a:rPr lang="en-US" dirty="0" smtClean="0"/>
              <a:t>ctinic </a:t>
            </a:r>
            <a:r>
              <a:rPr lang="en-US" b="1" dirty="0" smtClean="0">
                <a:solidFill>
                  <a:srgbClr val="48231E"/>
                </a:solidFill>
              </a:rPr>
              <a:t>R</a:t>
            </a:r>
            <a:r>
              <a:rPr lang="en-US" dirty="0" smtClean="0"/>
              <a:t>eticle Review </a:t>
            </a:r>
            <a:r>
              <a:rPr lang="en-US" b="1" dirty="0" smtClean="0">
                <a:solidFill>
                  <a:srgbClr val="48231E"/>
                </a:solidFill>
              </a:rPr>
              <a:t>P</a:t>
            </a:r>
            <a:r>
              <a:rPr lang="en-US" dirty="0" smtClean="0"/>
              <a:t>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8" name="Picture 13" descr="256439_E1_S588264_538"/>
          <p:cNvPicPr>
            <a:picLocks noChangeAspect="1" noChangeArrowheads="1"/>
          </p:cNvPicPr>
          <p:nvPr/>
        </p:nvPicPr>
        <p:blipFill rotWithShape="1">
          <a:blip r:embed="rId3"/>
          <a:srcRect l="31343" t="21459" r="18135" b="4299"/>
          <a:stretch/>
        </p:blipFill>
        <p:spPr bwMode="auto">
          <a:xfrm>
            <a:off x="1206500" y="2222500"/>
            <a:ext cx="3300984" cy="33009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30300" y="56134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SEM image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749800" y="2387600"/>
            <a:ext cx="341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Defect on</a:t>
            </a:r>
          </a:p>
          <a:p>
            <a:r>
              <a:rPr lang="en-US" sz="2000" dirty="0" smtClean="0"/>
              <a:t>EUV photolithography mask</a:t>
            </a:r>
            <a:endParaRPr lang="en-US" sz="2000" dirty="0"/>
          </a:p>
        </p:txBody>
      </p:sp>
      <p:sp>
        <p:nvSpPr>
          <p:cNvPr id="10" name="Text Box 1027"/>
          <p:cNvSpPr txBox="1">
            <a:spLocks/>
          </p:cNvSpPr>
          <p:nvPr/>
        </p:nvSpPr>
        <p:spPr bwMode="auto">
          <a:xfrm>
            <a:off x="4102100" y="6348779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</a:rPr>
              <a:t>Mochi</a:t>
            </a:r>
            <a:r>
              <a:rPr lang="en-US" sz="1600" dirty="0" smtClean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 smtClean="0">
                <a:solidFill>
                  <a:schemeClr val="accent1"/>
                </a:solidFill>
              </a:rPr>
              <a:t>7636</a:t>
            </a:r>
            <a:r>
              <a:rPr lang="en-US" sz="1600" dirty="0" smtClean="0">
                <a:solidFill>
                  <a:schemeClr val="accent1"/>
                </a:solidFill>
              </a:rPr>
              <a:t> (2009)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SHARP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2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M-130516-0015-0010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214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0.156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10° </a:t>
            </a:r>
            <a:r>
              <a:rPr lang="en-US" sz="2400" dirty="0">
                <a:solidFill>
                  <a:srgbClr val="2E2224"/>
                </a:solidFill>
              </a:rPr>
              <a:t>CRA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2E2224"/>
                </a:solidFill>
              </a:rPr>
              <a:t>=0.8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-25° azimuth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M-130516-0015-0011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2267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0.156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10° </a:t>
            </a:r>
            <a:r>
              <a:rPr lang="en-US" sz="2400" dirty="0">
                <a:solidFill>
                  <a:srgbClr val="2E2224"/>
                </a:solidFill>
              </a:rPr>
              <a:t>CRA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2E2224"/>
                </a:solidFill>
              </a:rPr>
              <a:t>=0.8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+25° azimuth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M-130516-0015-0019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0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214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0.125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8° CRA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2400" baseline="-25000" dirty="0" smtClean="0">
                <a:solidFill>
                  <a:srgbClr val="2E2224"/>
                </a:solidFill>
                <a:cs typeface="Symbol" charset="2"/>
              </a:rPr>
              <a:t>1</a:t>
            </a:r>
            <a:r>
              <a:rPr lang="en-US" sz="2400" dirty="0" smtClean="0">
                <a:solidFill>
                  <a:srgbClr val="2E2224"/>
                </a:solidFill>
              </a:rPr>
              <a:t>=0.2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2400" baseline="-25000" dirty="0" smtClean="0">
                <a:solidFill>
                  <a:srgbClr val="2E2224"/>
                </a:solidFill>
                <a:cs typeface="Symbol" charset="2"/>
              </a:rPr>
              <a:t>2</a:t>
            </a:r>
            <a:r>
              <a:rPr lang="en-US" sz="2400" dirty="0" smtClean="0">
                <a:solidFill>
                  <a:srgbClr val="2E2224"/>
                </a:solidFill>
              </a:rPr>
              <a:t>=0.8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FM-130516-0015-0020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Dipole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0.125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8° </a:t>
            </a:r>
            <a:r>
              <a:rPr lang="en-US" sz="2400" dirty="0" smtClean="0">
                <a:solidFill>
                  <a:srgbClr val="2E2224"/>
                </a:solidFill>
              </a:rPr>
              <a:t>CRA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M-130516-0015-0025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3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err="1" smtClean="0">
                <a:solidFill>
                  <a:srgbClr val="2E2224"/>
                </a:solidFill>
              </a:rPr>
              <a:t>Quadrupole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0.125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8° </a:t>
            </a:r>
            <a:r>
              <a:rPr lang="en-US" sz="2400" dirty="0" smtClean="0">
                <a:solidFill>
                  <a:srgbClr val="2E2224"/>
                </a:solidFill>
              </a:rPr>
              <a:t>CRA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FM-130516-0015-0026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1648133"/>
            <a:ext cx="5522976" cy="4142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3829485"/>
            <a:ext cx="214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err="1" smtClean="0">
                <a:solidFill>
                  <a:srgbClr val="2E2224"/>
                </a:solidFill>
              </a:rPr>
              <a:t>Quadrupole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45</a:t>
            </a:r>
            <a:r>
              <a:rPr lang="en-US" sz="2400" dirty="0">
                <a:solidFill>
                  <a:srgbClr val="2E2224"/>
                </a:solidFill>
              </a:rPr>
              <a:t>°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0.125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8° </a:t>
            </a:r>
            <a:r>
              <a:rPr lang="en-US" sz="2400" dirty="0" smtClean="0">
                <a:solidFill>
                  <a:srgbClr val="2E2224"/>
                </a:solidFill>
              </a:rPr>
              <a:t>CRA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FM-130516-0015-0029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1651000"/>
            <a:ext cx="5527040" cy="4145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8231E"/>
                </a:solidFill>
              </a:rPr>
              <a:t>Pupil fill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err="1" smtClean="0">
                <a:solidFill>
                  <a:srgbClr val="2E2224"/>
                </a:solidFill>
              </a:rPr>
              <a:t>Crosspole</a:t>
            </a:r>
            <a:r>
              <a:rPr lang="en-US" sz="2400" dirty="0" smtClean="0">
                <a:solidFill>
                  <a:srgbClr val="2E2224"/>
                </a:solidFill>
              </a:rPr>
              <a:t/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0.125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8° </a:t>
            </a:r>
            <a:r>
              <a:rPr lang="en-US" sz="2400" dirty="0" smtClean="0">
                <a:solidFill>
                  <a:srgbClr val="2E2224"/>
                </a:solidFill>
              </a:rPr>
              <a:t>CRA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5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16" y="1600200"/>
            <a:ext cx="4551680" cy="455168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c</a:t>
            </a:r>
            <a:r>
              <a:rPr lang="en-US" dirty="0"/>
              <a:t> </a:t>
            </a:r>
            <a:r>
              <a:rPr lang="en-US" dirty="0" smtClean="0"/>
              <a:t>scanning</a:t>
            </a:r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91960" y="5880100"/>
            <a:ext cx="75184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31000" y="5403502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 µm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225836"/>
            <a:ext cx="260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Image of mask blank surface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2E2224"/>
                </a:solidFill>
              </a:rPr>
              <a:t>=0.55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900x mag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 </a:t>
            </a:r>
            <a:endParaRPr lang="en-US" sz="24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6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Raster</a:t>
            </a:r>
            <a:br>
              <a:rPr lang="en-US" dirty="0" smtClean="0"/>
            </a:br>
            <a:r>
              <a:rPr lang="en-US" dirty="0" smtClean="0"/>
              <a:t>8 lines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 µm x 2 µm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600200"/>
            <a:ext cx="4551680" cy="4551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5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Raster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 lines</a:t>
            </a:r>
            <a:br>
              <a:rPr lang="en-US" dirty="0"/>
            </a:br>
            <a:r>
              <a:rPr lang="en-US" dirty="0" smtClean="0"/>
              <a:t>4</a:t>
            </a:r>
            <a:r>
              <a:rPr lang="en-US" dirty="0"/>
              <a:t> µm x </a:t>
            </a:r>
            <a:r>
              <a:rPr lang="en-US" dirty="0" smtClean="0"/>
              <a:t>4 µm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600200"/>
            <a:ext cx="4551680" cy="4551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5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Mask inspection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48231E"/>
                </a:solidFill>
              </a:rPr>
              <a:t>S</a:t>
            </a:r>
            <a:r>
              <a:rPr lang="en-US" dirty="0" err="1" smtClean="0"/>
              <a:t>ematech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48231E"/>
                </a:solidFill>
              </a:rPr>
              <a:t>H</a:t>
            </a:r>
            <a:r>
              <a:rPr lang="en-US" dirty="0" smtClean="0"/>
              <a:t>igh-NA </a:t>
            </a:r>
            <a:r>
              <a:rPr lang="en-US" b="1" dirty="0" smtClean="0">
                <a:solidFill>
                  <a:srgbClr val="48231E"/>
                </a:solidFill>
              </a:rPr>
              <a:t>A</a:t>
            </a:r>
            <a:r>
              <a:rPr lang="en-US" dirty="0" smtClean="0"/>
              <a:t>ctinic </a:t>
            </a:r>
            <a:r>
              <a:rPr lang="en-US" b="1" dirty="0" smtClean="0">
                <a:solidFill>
                  <a:srgbClr val="48231E"/>
                </a:solidFill>
              </a:rPr>
              <a:t>R</a:t>
            </a:r>
            <a:r>
              <a:rPr lang="en-US" dirty="0" smtClean="0"/>
              <a:t>eticle Review </a:t>
            </a:r>
            <a:r>
              <a:rPr lang="en-US" b="1" dirty="0" smtClean="0">
                <a:solidFill>
                  <a:srgbClr val="48231E"/>
                </a:solidFill>
              </a:rPr>
              <a:t>P</a:t>
            </a:r>
            <a:r>
              <a:rPr lang="en-US" dirty="0" smtClean="0"/>
              <a:t>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8" name="Picture 13" descr="256439_E1_S588264_538"/>
          <p:cNvPicPr>
            <a:picLocks noChangeAspect="1" noChangeArrowheads="1"/>
          </p:cNvPicPr>
          <p:nvPr/>
        </p:nvPicPr>
        <p:blipFill rotWithShape="1">
          <a:blip r:embed="rId3"/>
          <a:srcRect l="31343" t="21459" r="18135" b="4299"/>
          <a:stretch/>
        </p:blipFill>
        <p:spPr bwMode="auto">
          <a:xfrm>
            <a:off x="1206500" y="2222500"/>
            <a:ext cx="3300984" cy="33009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9" name="Picture 25" descr="a081030_065_detail"/>
          <p:cNvPicPr>
            <a:picLocks noChangeAspect="1" noChangeArrowheads="1"/>
          </p:cNvPicPr>
          <p:nvPr/>
        </p:nvPicPr>
        <p:blipFill rotWithShape="1">
          <a:blip r:embed="rId4"/>
          <a:srcRect l="28756" t="7138" r="14046" b="50305"/>
          <a:stretch/>
        </p:blipFill>
        <p:spPr bwMode="auto">
          <a:xfrm>
            <a:off x="4641088" y="2222500"/>
            <a:ext cx="3300984" cy="33009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0" name="Text Box 1027"/>
          <p:cNvSpPr txBox="1">
            <a:spLocks/>
          </p:cNvSpPr>
          <p:nvPr/>
        </p:nvSpPr>
        <p:spPr bwMode="auto">
          <a:xfrm>
            <a:off x="4102100" y="6348779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</a:rPr>
              <a:t>Mochi</a:t>
            </a:r>
            <a:r>
              <a:rPr lang="en-US" sz="1600" dirty="0" smtClean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 smtClean="0">
                <a:solidFill>
                  <a:schemeClr val="accent1"/>
                </a:solidFill>
              </a:rPr>
              <a:t>7636</a:t>
            </a:r>
            <a:r>
              <a:rPr lang="en-US" sz="1600" dirty="0" smtClean="0">
                <a:solidFill>
                  <a:schemeClr val="accent1"/>
                </a:solidFill>
              </a:rPr>
              <a:t> (2009)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56134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SEM image</a:t>
            </a:r>
            <a:r>
              <a:rPr lang="en-US" dirty="0" smtClean="0"/>
              <a:t>		</a:t>
            </a:r>
            <a:r>
              <a:rPr lang="en-US" dirty="0"/>
              <a:t>	</a:t>
            </a:r>
            <a:r>
              <a:rPr lang="en-US" sz="2000" dirty="0" smtClean="0"/>
              <a:t>EUV image</a:t>
            </a:r>
            <a:endParaRPr lang="en-US" sz="2000" dirty="0"/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SHARP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Raster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 lines</a:t>
            </a:r>
            <a:br>
              <a:rPr lang="en-US" dirty="0"/>
            </a:br>
            <a:r>
              <a:rPr lang="en-US" dirty="0" smtClean="0"/>
              <a:t>6</a:t>
            </a:r>
            <a:r>
              <a:rPr lang="en-US" dirty="0"/>
              <a:t> µm x </a:t>
            </a:r>
            <a:r>
              <a:rPr lang="en-US" dirty="0" smtClean="0"/>
              <a:t>6 µm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600200"/>
            <a:ext cx="4551680" cy="4551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5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Raster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 lines</a:t>
            </a:r>
            <a:br>
              <a:rPr lang="en-US" dirty="0"/>
            </a:br>
            <a:r>
              <a:rPr lang="en-US" dirty="0" smtClean="0"/>
              <a:t>8</a:t>
            </a:r>
            <a:r>
              <a:rPr lang="en-US" dirty="0"/>
              <a:t> µm x </a:t>
            </a:r>
            <a:r>
              <a:rPr lang="en-US" dirty="0" smtClean="0"/>
              <a:t>8 µm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6" name="Picture 5" descr="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600200"/>
            <a:ext cx="4551680" cy="4551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5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Raster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 lines</a:t>
            </a:r>
            <a:br>
              <a:rPr lang="en-US" dirty="0"/>
            </a:br>
            <a:r>
              <a:rPr lang="en-US" dirty="0" smtClean="0"/>
              <a:t>10</a:t>
            </a:r>
            <a:r>
              <a:rPr lang="en-US" dirty="0"/>
              <a:t> µm x </a:t>
            </a:r>
            <a:r>
              <a:rPr lang="en-US" dirty="0" smtClean="0"/>
              <a:t>10 µm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6" name="Picture 5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600200"/>
            <a:ext cx="4551680" cy="4551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5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Raster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 lines</a:t>
            </a:r>
            <a:br>
              <a:rPr lang="en-US" dirty="0"/>
            </a:br>
            <a:r>
              <a:rPr lang="en-US" dirty="0" smtClean="0"/>
              <a:t>12</a:t>
            </a:r>
            <a:r>
              <a:rPr lang="en-US" dirty="0"/>
              <a:t> µm x </a:t>
            </a:r>
            <a:r>
              <a:rPr lang="en-US" dirty="0" smtClean="0"/>
              <a:t>12 µm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</a:p>
        </p:txBody>
      </p:sp>
      <p:pic>
        <p:nvPicPr>
          <p:cNvPr id="6" name="Picture 5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600200"/>
            <a:ext cx="4551680" cy="4551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5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Uniformity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36692"/>
            <a:ext cx="3505200" cy="1029208"/>
          </a:xfrm>
        </p:spPr>
        <p:txBody>
          <a:bodyPr>
            <a:normAutofit/>
          </a:bodyPr>
          <a:lstStyle/>
          <a:p>
            <a:r>
              <a:rPr lang="en-US" dirty="0" smtClean="0"/>
              <a:t>10% Uniformity region </a:t>
            </a:r>
            <a:br>
              <a:rPr lang="en-US" dirty="0" smtClean="0"/>
            </a:br>
            <a:r>
              <a:rPr lang="en-US" dirty="0" smtClean="0"/>
              <a:t>through-focus series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8" name="Picture 7" descr="10%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7200" y="1651000"/>
            <a:ext cx="3827018" cy="3827018"/>
          </a:xfrm>
          <a:prstGeom prst="rect">
            <a:avLst/>
          </a:prstGeom>
        </p:spPr>
      </p:pic>
      <p:pic>
        <p:nvPicPr>
          <p:cNvPr id="9" name="Picture 8" descr="2%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64608" y="1655826"/>
            <a:ext cx="3822192" cy="382219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864608" y="5536692"/>
            <a:ext cx="3505200" cy="1029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2% Uniformity region </a:t>
            </a:r>
            <a:br>
              <a:rPr lang="en-US" dirty="0" smtClean="0"/>
            </a:br>
            <a:r>
              <a:rPr lang="en-US" dirty="0" smtClean="0"/>
              <a:t>single image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Fourier Synthesis Illuminator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3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8231E"/>
                </a:solidFill>
              </a:rPr>
              <a:t>Modulation in the Image</a:t>
            </a:r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11" name="Picture 10" descr="Coherence_TF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841500"/>
            <a:ext cx="6325329" cy="3949700"/>
          </a:xfrm>
          <a:prstGeom prst="rect">
            <a:avLst/>
          </a:prstGeom>
        </p:spPr>
      </p:pic>
      <p:sp>
        <p:nvSpPr>
          <p:cNvPr id="12" name="Text Box 1027"/>
          <p:cNvSpPr txBox="1">
            <a:spLocks/>
          </p:cNvSpPr>
          <p:nvPr/>
        </p:nvSpPr>
        <p:spPr bwMode="auto">
          <a:xfrm>
            <a:off x="50800" y="6477000"/>
            <a:ext cx="8712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</a:rPr>
              <a:t>Attwood</a:t>
            </a:r>
            <a:r>
              <a:rPr lang="en-US" sz="1600" dirty="0" smtClean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Soft x-rays and extreme ultraviolet radiation, Cambridge University </a:t>
            </a:r>
            <a:r>
              <a:rPr lang="en-US" sz="1600" i="1" dirty="0" smtClean="0">
                <a:solidFill>
                  <a:schemeClr val="accent1"/>
                </a:solidFill>
              </a:rPr>
              <a:t>Press</a:t>
            </a:r>
            <a:r>
              <a:rPr lang="en-US" sz="1600" i="1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(1999)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Through-focus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7" name="Picture 6" descr="25a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62400" cy="3810000"/>
          </a:xfrm>
          <a:prstGeom prst="rect">
            <a:avLst/>
          </a:prstGeom>
        </p:spPr>
      </p:pic>
      <p:pic>
        <p:nvPicPr>
          <p:cNvPr id="9" name="Picture 8" descr="25b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624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6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5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55872" cy="3955872"/>
          </a:xfrm>
          <a:prstGeom prst="rect">
            <a:avLst/>
          </a:prstGeom>
        </p:spPr>
      </p:pic>
      <p:pic>
        <p:nvPicPr>
          <p:cNvPr id="13" name="Picture 12" descr="25i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" b="-165"/>
          <a:stretch/>
        </p:blipFill>
        <p:spPr>
          <a:xfrm>
            <a:off x="457200" y="1600200"/>
            <a:ext cx="396240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Through-focus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4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5c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55872" cy="3955872"/>
          </a:xfrm>
          <a:prstGeom prst="rect">
            <a:avLst/>
          </a:prstGeom>
        </p:spPr>
      </p:pic>
      <p:pic>
        <p:nvPicPr>
          <p:cNvPr id="16" name="Picture 15" descr="25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55872" cy="3955872"/>
          </a:xfrm>
          <a:prstGeom prst="rect">
            <a:avLst/>
          </a:prstGeom>
        </p:spPr>
      </p:pic>
      <p:pic>
        <p:nvPicPr>
          <p:cNvPr id="12" name="Picture 11" descr="25i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55872" cy="3955872"/>
          </a:xfrm>
          <a:prstGeom prst="rect">
            <a:avLst/>
          </a:prstGeom>
        </p:spPr>
      </p:pic>
      <p:pic>
        <p:nvPicPr>
          <p:cNvPr id="15" name="Picture 14" descr="25i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6240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3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5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55872" cy="3955872"/>
          </a:xfrm>
          <a:prstGeom prst="rect">
            <a:avLst/>
          </a:prstGeom>
        </p:spPr>
      </p:pic>
      <p:pic>
        <p:nvPicPr>
          <p:cNvPr id="13" name="Picture 12" descr="25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55871" cy="3955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c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235200"/>
            <a:ext cx="3299460" cy="3299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48231E"/>
                </a:solidFill>
              </a:rPr>
              <a:t>S</a:t>
            </a:r>
            <a:r>
              <a:rPr lang="en-US" dirty="0" err="1" smtClean="0"/>
              <a:t>ematech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48231E"/>
                </a:solidFill>
              </a:rPr>
              <a:t>H</a:t>
            </a:r>
            <a:r>
              <a:rPr lang="en-US" dirty="0" smtClean="0"/>
              <a:t>igh-NA </a:t>
            </a:r>
            <a:r>
              <a:rPr lang="en-US" b="1" dirty="0" smtClean="0">
                <a:solidFill>
                  <a:srgbClr val="48231E"/>
                </a:solidFill>
              </a:rPr>
              <a:t>A</a:t>
            </a:r>
            <a:r>
              <a:rPr lang="en-US" dirty="0" smtClean="0"/>
              <a:t>ctinic </a:t>
            </a:r>
            <a:r>
              <a:rPr lang="en-US" b="1" dirty="0" smtClean="0">
                <a:solidFill>
                  <a:srgbClr val="48231E"/>
                </a:solidFill>
              </a:rPr>
              <a:t>R</a:t>
            </a:r>
            <a:r>
              <a:rPr lang="en-US" dirty="0" smtClean="0"/>
              <a:t>eticle Review </a:t>
            </a:r>
            <a:r>
              <a:rPr lang="en-US" b="1" dirty="0" smtClean="0">
                <a:solidFill>
                  <a:srgbClr val="48231E"/>
                </a:solidFill>
              </a:rPr>
              <a:t>P</a:t>
            </a:r>
            <a:r>
              <a:rPr lang="en-US" dirty="0" smtClean="0"/>
              <a:t>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7600" y="56134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In-focus image</a:t>
            </a:r>
            <a:endParaRPr lang="en-US" sz="2000" dirty="0"/>
          </a:p>
        </p:txBody>
      </p:sp>
      <p:sp>
        <p:nvSpPr>
          <p:cNvPr id="15" name="Text Box 1027"/>
          <p:cNvSpPr txBox="1">
            <a:spLocks/>
          </p:cNvSpPr>
          <p:nvPr/>
        </p:nvSpPr>
        <p:spPr bwMode="auto">
          <a:xfrm>
            <a:off x="4432300" y="6350000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Goldberg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>
                <a:solidFill>
                  <a:schemeClr val="accent1"/>
                </a:solidFill>
              </a:rPr>
              <a:t>8679</a:t>
            </a:r>
            <a:r>
              <a:rPr lang="en-US" sz="1600" dirty="0">
                <a:solidFill>
                  <a:schemeClr val="accent1"/>
                </a:solidFill>
              </a:rPr>
              <a:t> (2013)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9800" y="2387600"/>
            <a:ext cx="3416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Defect on</a:t>
            </a:r>
          </a:p>
          <a:p>
            <a:r>
              <a:rPr lang="en-US" sz="2000" dirty="0" smtClean="0"/>
              <a:t>EUV photolithography mask</a:t>
            </a:r>
          </a:p>
          <a:p>
            <a:endParaRPr lang="en-US" sz="2000" dirty="0" smtClean="0"/>
          </a:p>
          <a:p>
            <a:r>
              <a:rPr lang="en-US" sz="2000" dirty="0" smtClean="0"/>
              <a:t>EUV image</a:t>
            </a:r>
            <a:endParaRPr lang="en-US" sz="20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SHARP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6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5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49700" cy="3949700"/>
          </a:xfrm>
          <a:prstGeom prst="rect">
            <a:avLst/>
          </a:prstGeom>
        </p:spPr>
      </p:pic>
      <p:pic>
        <p:nvPicPr>
          <p:cNvPr id="5" name="Picture 4" descr="25i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6240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5c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55872" cy="3955872"/>
          </a:xfrm>
          <a:prstGeom prst="rect">
            <a:avLst/>
          </a:prstGeom>
        </p:spPr>
      </p:pic>
      <p:pic>
        <p:nvPicPr>
          <p:cNvPr id="5" name="Picture 4" descr="25i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55872" cy="3955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5c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49700" cy="3949700"/>
          </a:xfrm>
          <a:prstGeom prst="rect">
            <a:avLst/>
          </a:prstGeom>
        </p:spPr>
      </p:pic>
      <p:pic>
        <p:nvPicPr>
          <p:cNvPr id="5" name="Picture 4" descr="25i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55872" cy="3955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5c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600200"/>
            <a:ext cx="3955872" cy="3955872"/>
          </a:xfrm>
          <a:prstGeom prst="rect">
            <a:avLst/>
          </a:prstGeom>
        </p:spPr>
      </p:pic>
      <p:pic>
        <p:nvPicPr>
          <p:cNvPr id="5" name="Picture 4" descr="25i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55872" cy="3955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37100" y="641785"/>
            <a:ext cx="386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br>
              <a:rPr lang="en-US" sz="2400" dirty="0" smtClean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125 nm lines and spaces</a:t>
            </a:r>
            <a:br>
              <a:rPr lang="en-US" sz="2400" dirty="0" smtClean="0">
                <a:solidFill>
                  <a:srgbClr val="2E2224"/>
                </a:solidFill>
              </a:rPr>
            </a:b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600" y="555607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3800" y="555607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≈</a:t>
            </a:r>
            <a:r>
              <a:rPr lang="en-US" sz="1000" dirty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0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7" name="Picture 6" descr="Bildschirmfoto 2013-06-15 um 4.45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1278238"/>
            <a:ext cx="5454650" cy="4570112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22885"/>
            <a:ext cx="214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Vertical lines</a:t>
            </a:r>
            <a:endParaRPr lang="en-US" sz="24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In-focus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6" name="Picture 5" descr="20s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1524000"/>
            <a:ext cx="5029200" cy="44256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973435"/>
            <a:ext cx="15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9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In-focus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973435"/>
            <a:ext cx="15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=1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7" name="Picture 6" descr="20s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1524000"/>
            <a:ext cx="5029200" cy="4425696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973435"/>
            <a:ext cx="15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=0.5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10" name="Picture 9" descr="20s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1524000"/>
            <a:ext cx="5029200" cy="4425696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10" name="Picture 9" descr="20s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1524000"/>
            <a:ext cx="5029200" cy="4425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5600" y="973435"/>
            <a:ext cx="15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=0.25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973435"/>
            <a:ext cx="15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s</a:t>
            </a:r>
            <a:r>
              <a:rPr lang="en-US" sz="1000" dirty="0" smtClean="0">
                <a:solidFill>
                  <a:srgbClr val="2E2224"/>
                </a:solidFill>
                <a:latin typeface="Symbol" charset="2"/>
                <a:cs typeface="Symbol" charset="2"/>
              </a:rPr>
              <a:t> </a:t>
            </a:r>
            <a:r>
              <a:rPr lang="en-US" sz="2400" dirty="0" smtClean="0">
                <a:solidFill>
                  <a:srgbClr val="2E2224"/>
                </a:solidFill>
              </a:rPr>
              <a:t>=0.05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7" name="Picture 6" descr="20s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1524000"/>
            <a:ext cx="5029200" cy="4425696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ocus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2222500"/>
            <a:ext cx="3299460" cy="3299460"/>
          </a:xfrm>
          <a:prstGeom prst="rect">
            <a:avLst/>
          </a:prstGeom>
        </p:spPr>
      </p:pic>
      <p:pic>
        <p:nvPicPr>
          <p:cNvPr id="12" name="Picture 11" descr="foc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235200"/>
            <a:ext cx="3299460" cy="3299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48231E"/>
                </a:solidFill>
              </a:rPr>
              <a:t>S</a:t>
            </a:r>
            <a:r>
              <a:rPr lang="en-US" dirty="0" err="1" smtClean="0"/>
              <a:t>ematech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48231E"/>
                </a:solidFill>
              </a:rPr>
              <a:t>H</a:t>
            </a:r>
            <a:r>
              <a:rPr lang="en-US" dirty="0" smtClean="0"/>
              <a:t>igh-NA </a:t>
            </a:r>
            <a:r>
              <a:rPr lang="en-US" b="1" dirty="0" smtClean="0">
                <a:solidFill>
                  <a:srgbClr val="48231E"/>
                </a:solidFill>
              </a:rPr>
              <a:t>A</a:t>
            </a:r>
            <a:r>
              <a:rPr lang="en-US" dirty="0" smtClean="0"/>
              <a:t>ctinic </a:t>
            </a:r>
            <a:r>
              <a:rPr lang="en-US" b="1" dirty="0" smtClean="0">
                <a:solidFill>
                  <a:srgbClr val="48231E"/>
                </a:solidFill>
              </a:rPr>
              <a:t>R</a:t>
            </a:r>
            <a:r>
              <a:rPr lang="en-US" dirty="0" smtClean="0"/>
              <a:t>eticle Review </a:t>
            </a:r>
            <a:r>
              <a:rPr lang="en-US" b="1" dirty="0" smtClean="0">
                <a:solidFill>
                  <a:srgbClr val="48231E"/>
                </a:solidFill>
              </a:rPr>
              <a:t>P</a:t>
            </a:r>
            <a:r>
              <a:rPr lang="en-US" dirty="0" smtClean="0"/>
              <a:t>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17600" y="56134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In-focus image		</a:t>
            </a:r>
            <a:r>
              <a:rPr lang="en-US" sz="2000" dirty="0"/>
              <a:t>	</a:t>
            </a:r>
            <a:r>
              <a:rPr lang="en-US" sz="2000" dirty="0" smtClean="0"/>
              <a:t>Out-of-focus image</a:t>
            </a:r>
            <a:endParaRPr lang="en-US" sz="2000" dirty="0"/>
          </a:p>
        </p:txBody>
      </p:sp>
      <p:sp>
        <p:nvSpPr>
          <p:cNvPr id="15" name="Text Box 1027"/>
          <p:cNvSpPr txBox="1">
            <a:spLocks/>
          </p:cNvSpPr>
          <p:nvPr/>
        </p:nvSpPr>
        <p:spPr bwMode="auto">
          <a:xfrm>
            <a:off x="4432300" y="6350000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Goldberg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>
                <a:solidFill>
                  <a:schemeClr val="accent1"/>
                </a:solidFill>
              </a:rPr>
              <a:t>8679</a:t>
            </a:r>
            <a:r>
              <a:rPr lang="en-US" sz="1600" dirty="0">
                <a:solidFill>
                  <a:schemeClr val="accent1"/>
                </a:solidFill>
              </a:rPr>
              <a:t> (2013)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SHARP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1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In-focus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7" name="Picture 6" descr="Bildschirmfoto 2013-06-15 um 8.01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01" y="1308100"/>
            <a:ext cx="5426799" cy="4556555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3700" y="5487439"/>
            <a:ext cx="146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incoherent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226300" y="5474978"/>
            <a:ext cx="146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coherent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822885"/>
            <a:ext cx="214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Horizontal lines</a:t>
            </a:r>
            <a:endParaRPr lang="en-US" sz="24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5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Directional pupil fill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3" name="Picture 2" descr="dip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2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829485"/>
            <a:ext cx="2222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5400000">
            <a:off x="863600" y="1937845"/>
            <a:ext cx="1397000" cy="1333500"/>
            <a:chOff x="1030640" y="2692400"/>
            <a:chExt cx="2476500" cy="2476500"/>
          </a:xfrm>
        </p:grpSpPr>
        <p:sp>
          <p:nvSpPr>
            <p:cNvPr id="10" name="Oval 9"/>
            <p:cNvSpPr/>
            <p:nvPr/>
          </p:nvSpPr>
          <p:spPr>
            <a:xfrm>
              <a:off x="1030640" y="2692400"/>
              <a:ext cx="2476500" cy="2476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32580" y="3784600"/>
              <a:ext cx="2449160" cy="355600"/>
              <a:chOff x="1362780" y="3797300"/>
              <a:chExt cx="2449160" cy="355600"/>
            </a:xfrm>
            <a:solidFill>
              <a:srgbClr val="FF5300"/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1362780" y="3797300"/>
                <a:ext cx="355600" cy="3556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456340" y="3797300"/>
                <a:ext cx="355600" cy="3556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1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pupil fill</a:t>
            </a:r>
          </a:p>
        </p:txBody>
      </p:sp>
    </p:spTree>
    <p:extLst>
      <p:ext uri="{BB962C8B-B14F-4D97-AF65-F5344CB8AC3E}">
        <p14:creationId xmlns:p14="http://schemas.microsoft.com/office/powerpoint/2010/main" val="118495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36137" cy="4425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6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pic>
        <p:nvPicPr>
          <p:cNvPr id="6" name="Picture 5" descr="dip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2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pic>
        <p:nvPicPr>
          <p:cNvPr id="3" name="Picture 2" descr="d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36137" cy="4425696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pic>
        <p:nvPicPr>
          <p:cNvPr id="6" name="Picture 5" descr="di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2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pic>
        <p:nvPicPr>
          <p:cNvPr id="3" name="Picture 2" descr="d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36137" cy="4425696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pupil fill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pic>
        <p:nvPicPr>
          <p:cNvPr id="6" name="Picture 5" descr="dip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25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829485"/>
            <a:ext cx="214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0.0625 NA</a:t>
            </a:r>
            <a:r>
              <a:rPr lang="en-US" sz="2400" dirty="0">
                <a:solidFill>
                  <a:srgbClr val="2E2224"/>
                </a:solidFill>
              </a:rPr>
              <a:t/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>
                <a:solidFill>
                  <a:srgbClr val="2E2224"/>
                </a:solidFill>
              </a:rPr>
              <a:t>100 nm lines</a:t>
            </a:r>
            <a:br>
              <a:rPr lang="en-US" sz="2400" dirty="0">
                <a:solidFill>
                  <a:srgbClr val="2E2224"/>
                </a:solidFill>
              </a:rPr>
            </a:br>
            <a:r>
              <a:rPr lang="en-US" sz="2400" dirty="0" smtClean="0">
                <a:solidFill>
                  <a:srgbClr val="2E2224"/>
                </a:solidFill>
              </a:rPr>
              <a:t>and spaces</a:t>
            </a:r>
            <a:endParaRPr lang="en-US" sz="2400" dirty="0">
              <a:solidFill>
                <a:srgbClr val="2E2224"/>
              </a:solidFill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76900" y="5989935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61625E"/>
              </a:buClr>
              <a:buSzPct val="85000"/>
            </a:pPr>
            <a:r>
              <a:rPr lang="en-US" sz="2400" dirty="0" smtClean="0">
                <a:solidFill>
                  <a:srgbClr val="2E2224"/>
                </a:solidFill>
                <a:cs typeface="Symbol" charset="2"/>
              </a:rPr>
              <a:t>Vertical dipole</a:t>
            </a:r>
            <a:endParaRPr lang="en-US" sz="2400" dirty="0" smtClean="0">
              <a:solidFill>
                <a:srgbClr val="2E2224"/>
              </a:solidFill>
            </a:endParaRPr>
          </a:p>
        </p:txBody>
      </p:sp>
      <p:pic>
        <p:nvPicPr>
          <p:cNvPr id="3" name="Picture 2" descr="d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5029200" cy="4419600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coherence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3" name="Picture 2" descr="Bildschirmfoto 2013-06-15 um 8.1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02" y="1357008"/>
            <a:ext cx="5270298" cy="4464972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1822885"/>
            <a:ext cx="214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20000"/>
              </a:spcBef>
              <a:buClr>
                <a:srgbClr val="61625E"/>
              </a:buClr>
              <a:buSzPct val="85000"/>
              <a:buFont typeface="Wingdings" charset="2"/>
              <a:buChar char="§"/>
            </a:pPr>
            <a:r>
              <a:rPr lang="en-US" sz="2400" dirty="0" smtClean="0">
                <a:solidFill>
                  <a:srgbClr val="2E2224"/>
                </a:solidFill>
              </a:rPr>
              <a:t>Horizontal lines</a:t>
            </a:r>
            <a:endParaRPr lang="en-US" sz="2400" dirty="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6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71952" y="1104900"/>
            <a:ext cx="6083943" cy="4514985"/>
            <a:chOff x="2096301" y="1727200"/>
            <a:chExt cx="5245394" cy="3892685"/>
          </a:xfrm>
        </p:grpSpPr>
        <p:sp>
          <p:nvSpPr>
            <p:cNvPr id="8" name="Rectangle 7"/>
            <p:cNvSpPr/>
            <p:nvPr/>
          </p:nvSpPr>
          <p:spPr>
            <a:xfrm rot="12756648" flipV="1">
              <a:off x="5191030" y="2787833"/>
              <a:ext cx="6255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20100000">
              <a:off x="5879399" y="2704387"/>
              <a:ext cx="237435" cy="2417618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9600000">
              <a:off x="6535227" y="5011940"/>
              <a:ext cx="214809" cy="568256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20076152">
              <a:off x="6307801" y="4666172"/>
              <a:ext cx="279644" cy="4237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3703624" y="1123040"/>
              <a:ext cx="186060" cy="3400705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2360000">
              <a:off x="6759115" y="5002280"/>
              <a:ext cx="208768" cy="572227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6861175" y="1949450"/>
              <a:ext cx="207472" cy="3108509"/>
            </a:xfrm>
            <a:prstGeom prst="triangle">
              <a:avLst/>
            </a:prstGeom>
            <a:solidFill>
              <a:srgbClr val="FF5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 flipV="1">
              <a:off x="6781704" y="5023034"/>
              <a:ext cx="368395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0800000" flipV="1">
              <a:off x="6565124" y="1727200"/>
              <a:ext cx="776571" cy="228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0800000" flipV="1">
              <a:off x="6374674" y="5552171"/>
              <a:ext cx="776571" cy="677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mask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4" y="3515208"/>
            <a:ext cx="2959911" cy="2284065"/>
          </a:xfrm>
          <a:prstGeom prst="rect">
            <a:avLst/>
          </a:prstGeom>
        </p:spPr>
      </p:pic>
      <p:sp>
        <p:nvSpPr>
          <p:cNvPr id="22" name="Footer Placeholder 3"/>
          <p:cNvSpPr txBox="1">
            <a:spLocks/>
          </p:cNvSpPr>
          <p:nvPr/>
        </p:nvSpPr>
        <p:spPr>
          <a:xfrm>
            <a:off x="3969339" y="5434148"/>
            <a:ext cx="144903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PHOTOMASK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6641960" y="4770895"/>
            <a:ext cx="1106753" cy="382130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2E2224"/>
                </a:solidFill>
                <a:latin typeface="+mn-lt"/>
              </a:rPr>
              <a:t>LENS</a:t>
            </a:r>
            <a:endParaRPr lang="en-US" sz="1600" dirty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 rot="4024490">
            <a:off x="4006496" y="3634546"/>
            <a:ext cx="164981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ILLUMINATOR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6481320" y="1608595"/>
            <a:ext cx="83943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2E2224"/>
                </a:solidFill>
                <a:latin typeface="+mn-lt"/>
              </a:rPr>
              <a:t>CCD</a:t>
            </a:r>
            <a:endParaRPr lang="en-US" sz="1600" dirty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SHARP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870700" y="2571916"/>
            <a:ext cx="1996525" cy="1983080"/>
            <a:chOff x="6870700" y="2571916"/>
            <a:chExt cx="1996525" cy="1983080"/>
          </a:xfrm>
        </p:grpSpPr>
        <p:pic>
          <p:nvPicPr>
            <p:cNvPr id="7" name="Picture 6" descr="Bildschirmfoto 2013-06-18 um 2.01.2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700" y="2571916"/>
              <a:ext cx="1996525" cy="1983080"/>
            </a:xfrm>
            <a:prstGeom prst="rect">
              <a:avLst/>
            </a:prstGeom>
          </p:spPr>
        </p:pic>
        <p:sp>
          <p:nvSpPr>
            <p:cNvPr id="9" name="Right Triangle 8"/>
            <p:cNvSpPr/>
            <p:nvPr/>
          </p:nvSpPr>
          <p:spPr>
            <a:xfrm flipH="1">
              <a:off x="8034869" y="4021666"/>
              <a:ext cx="806958" cy="507999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74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solidFill>
                  <a:srgbClr val="2E2224"/>
                </a:solidFill>
              </a:rPr>
              <a:t>Sematech</a:t>
            </a:r>
            <a:r>
              <a:rPr lang="en-US" dirty="0">
                <a:solidFill>
                  <a:srgbClr val="2E2224"/>
                </a:solidFill>
              </a:rPr>
              <a:t> High-NA Actinic Reticle Review Project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EUV mask and pattern inspection tool</a:t>
            </a:r>
            <a:br>
              <a:rPr lang="en-US" dirty="0" smtClean="0">
                <a:solidFill>
                  <a:srgbClr val="2E2224"/>
                </a:solidFill>
              </a:rPr>
            </a:br>
            <a:endParaRPr lang="en-US" dirty="0" smtClean="0">
              <a:solidFill>
                <a:srgbClr val="2E2224"/>
              </a:solidFill>
            </a:endParaRPr>
          </a:p>
          <a:p>
            <a:r>
              <a:rPr lang="en-US" dirty="0" smtClean="0">
                <a:solidFill>
                  <a:srgbClr val="2E2224"/>
                </a:solidFill>
              </a:rPr>
              <a:t>Fourier Synthesis Illuminator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Lossless control of </a:t>
            </a:r>
            <a:r>
              <a:rPr lang="en-US" dirty="0">
                <a:solidFill>
                  <a:srgbClr val="2E2224"/>
                </a:solidFill>
              </a:rPr>
              <a:t>spatial </a:t>
            </a:r>
            <a:r>
              <a:rPr lang="en-US" dirty="0" smtClean="0">
                <a:solidFill>
                  <a:srgbClr val="2E2224"/>
                </a:solidFill>
              </a:rPr>
              <a:t>coherence and pupil fill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Scanner for uniformity control</a:t>
            </a:r>
            <a:br>
              <a:rPr lang="en-US" dirty="0" smtClean="0">
                <a:solidFill>
                  <a:srgbClr val="2E2224"/>
                </a:solidFill>
              </a:rPr>
            </a:br>
            <a:endParaRPr lang="en-US" dirty="0" smtClean="0">
              <a:solidFill>
                <a:srgbClr val="2E2224"/>
              </a:solidFill>
            </a:endParaRPr>
          </a:p>
          <a:p>
            <a:r>
              <a:rPr lang="en-US" dirty="0" smtClean="0">
                <a:solidFill>
                  <a:srgbClr val="2E2224"/>
                </a:solidFill>
              </a:rPr>
              <a:t>Imaging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Influence of spatial coherence on contrast, resolution</a:t>
            </a:r>
            <a:br>
              <a:rPr lang="en-US" dirty="0" smtClean="0">
                <a:solidFill>
                  <a:srgbClr val="2E2224"/>
                </a:solidFill>
              </a:rPr>
            </a:br>
            <a:r>
              <a:rPr lang="en-US" dirty="0" smtClean="0">
                <a:solidFill>
                  <a:srgbClr val="2E2224"/>
                </a:solidFill>
              </a:rPr>
              <a:t>and</a:t>
            </a:r>
            <a:r>
              <a:rPr lang="en-US" dirty="0">
                <a:solidFill>
                  <a:srgbClr val="2E2224"/>
                </a:solidFill>
              </a:rPr>
              <a:t> </a:t>
            </a:r>
            <a:r>
              <a:rPr lang="en-US" dirty="0" smtClean="0">
                <a:solidFill>
                  <a:srgbClr val="2E2224"/>
                </a:solidFill>
              </a:rPr>
              <a:t>depth-of-field</a:t>
            </a:r>
          </a:p>
          <a:p>
            <a:pPr lvl="1"/>
            <a:r>
              <a:rPr lang="en-US" dirty="0" smtClean="0">
                <a:solidFill>
                  <a:srgbClr val="2E2224"/>
                </a:solidFill>
              </a:rPr>
              <a:t>Directional pupil fill</a:t>
            </a:r>
          </a:p>
          <a:p>
            <a:pPr lvl="1"/>
            <a:endParaRPr lang="en-US" dirty="0" smtClean="0">
              <a:solidFill>
                <a:srgbClr val="2E222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2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br>
              <a:rPr lang="en-US" dirty="0" smtClean="0"/>
            </a:br>
            <a:endParaRPr lang="en-US" dirty="0"/>
          </a:p>
          <a:p>
            <a:pPr marL="274320" lvl="1" indent="0">
              <a:buNone/>
            </a:pPr>
            <a:r>
              <a:rPr lang="en-US" dirty="0"/>
              <a:t>This work was funded by SEMATECH through the U.S. Department of Energy under Contract No. DE-AC02-05CH11231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65600" y="4470400"/>
            <a:ext cx="2971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8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Zoneplates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7" name="Picture 6" descr="Z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7" y="1751989"/>
            <a:ext cx="4643793" cy="2108811"/>
          </a:xfrm>
          <a:prstGeom prst="rect">
            <a:avLst/>
          </a:prstGeom>
        </p:spPr>
      </p:pic>
      <p:pic>
        <p:nvPicPr>
          <p:cNvPr id="8" name="Picture 7" descr="Bildschirmfoto 2013-06-12 um 2.12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3891328"/>
            <a:ext cx="2679700" cy="230352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68400" y="4335829"/>
            <a:ext cx="4178300" cy="1683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600" dirty="0" smtClean="0">
                <a:solidFill>
                  <a:srgbClr val="2E2224"/>
                </a:solidFill>
                <a:latin typeface="+mn-lt"/>
              </a:rPr>
              <a:t>Tool</a:t>
            </a:r>
            <a:r>
              <a:rPr lang="en-US" dirty="0" smtClean="0">
                <a:solidFill>
                  <a:srgbClr val="2E2224"/>
                </a:solidFill>
                <a:latin typeface="+mn-lt"/>
              </a:rPr>
              <a:t> performance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5 s Exposure time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8 Defect locations per hour</a:t>
            </a:r>
          </a:p>
          <a:p>
            <a:pPr marL="457200" lvl="1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E2224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   (160 images)</a:t>
            </a:r>
            <a:endParaRPr lang="en-US" sz="2000" dirty="0">
              <a:solidFill>
                <a:srgbClr val="2E2224"/>
              </a:solidFill>
              <a:latin typeface="+mn-lt"/>
            </a:endParaRPr>
          </a:p>
        </p:txBody>
      </p:sp>
      <p:sp>
        <p:nvSpPr>
          <p:cNvPr id="11" name="Text Box 1027"/>
          <p:cNvSpPr txBox="1">
            <a:spLocks/>
          </p:cNvSpPr>
          <p:nvPr/>
        </p:nvSpPr>
        <p:spPr bwMode="auto">
          <a:xfrm>
            <a:off x="4432300" y="6350000"/>
            <a:ext cx="3505200" cy="3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Goldberg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i="1" dirty="0">
                <a:solidFill>
                  <a:schemeClr val="accent1"/>
                </a:solidFill>
              </a:rPr>
              <a:t>SPIE </a:t>
            </a:r>
            <a:r>
              <a:rPr lang="en-US" sz="1600" b="1" dirty="0">
                <a:solidFill>
                  <a:schemeClr val="accent1"/>
                </a:solidFill>
              </a:rPr>
              <a:t>8679</a:t>
            </a:r>
            <a:r>
              <a:rPr lang="en-US" sz="1600" dirty="0">
                <a:solidFill>
                  <a:schemeClr val="accent1"/>
                </a:solidFill>
              </a:rPr>
              <a:t> (2013)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219700" y="1552085"/>
            <a:ext cx="3327400" cy="2613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200 </a:t>
            </a:r>
            <a:r>
              <a:rPr lang="en-US" sz="2000" dirty="0" err="1">
                <a:solidFill>
                  <a:srgbClr val="2E2224"/>
                </a:solidFill>
                <a:latin typeface="+mn-lt"/>
              </a:rPr>
              <a:t>zoneplates</a:t>
            </a:r>
            <a:endParaRPr lang="en-US" sz="2000" dirty="0">
              <a:solidFill>
                <a:srgbClr val="2E2224"/>
              </a:solidFill>
              <a:latin typeface="+mn-lt"/>
            </a:endParaRP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2E2224"/>
                </a:solidFill>
                <a:latin typeface="+mn-lt"/>
              </a:rPr>
              <a:t>3 </a:t>
            </a:r>
            <a:r>
              <a:rPr lang="en-US" sz="2000" dirty="0" err="1">
                <a:solidFill>
                  <a:srgbClr val="2E2224"/>
                </a:solidFill>
                <a:latin typeface="+mn-lt"/>
              </a:rPr>
              <a:t>zoneplate</a:t>
            </a:r>
            <a:r>
              <a:rPr lang="en-US" sz="2000" dirty="0">
                <a:solidFill>
                  <a:srgbClr val="2E2224"/>
                </a:solidFill>
                <a:latin typeface="+mn-lt"/>
              </a:rPr>
              <a:t> chips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2E2224"/>
                </a:solidFill>
                <a:latin typeface="+mn-lt"/>
              </a:rPr>
              <a:t>5 Azimuthal </a:t>
            </a: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angles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0.0625 to 0.156 NA</a:t>
            </a:r>
            <a:endParaRPr lang="en-US" sz="2000" dirty="0">
              <a:solidFill>
                <a:srgbClr val="2E2224"/>
              </a:solidFill>
              <a:latin typeface="+mn-lt"/>
            </a:endParaRP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2E2224"/>
                </a:solidFill>
                <a:latin typeface="+mn-lt"/>
              </a:rPr>
              <a:t>6</a:t>
            </a:r>
            <a:r>
              <a:rPr lang="en-US" sz="2000" dirty="0">
                <a:solidFill>
                  <a:srgbClr val="2E2224"/>
                </a:solidFill>
                <a:latin typeface="+mn-lt"/>
              </a:rPr>
              <a:t>° to 10° central ray angle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57200" y="36576"/>
            <a:ext cx="26035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SHARP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64000" y="3634885"/>
            <a:ext cx="1028700" cy="914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400" y="3482485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160 µm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09936" y="6049841"/>
            <a:ext cx="868680" cy="6921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5683194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 mm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8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6210</TotalTime>
  <Words>1106</Words>
  <Application>Microsoft Macintosh PowerPoint</Application>
  <PresentationFormat>On-screen Show (4:3)</PresentationFormat>
  <Paragraphs>609</Paragraphs>
  <Slides>81</Slides>
  <Notes>81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Clarity</vt:lpstr>
      <vt:lpstr>Equation</vt:lpstr>
      <vt:lpstr>Fourier Synthesis Illuminator for EUV mask inspection tool </vt:lpstr>
      <vt:lpstr>PowerPoint Presentation</vt:lpstr>
      <vt:lpstr>Outline</vt:lpstr>
      <vt:lpstr>Mask inspection</vt:lpstr>
      <vt:lpstr>Mask inspection</vt:lpstr>
      <vt:lpstr>Mask inspection</vt:lpstr>
      <vt:lpstr>Mask inspection</vt:lpstr>
      <vt:lpstr>Layout</vt:lpstr>
      <vt:lpstr>Zoneplates</vt:lpstr>
      <vt:lpstr>Spatial coherence</vt:lpstr>
      <vt:lpstr>Spatial coherence</vt:lpstr>
      <vt:lpstr>Spatial coherence</vt:lpstr>
      <vt:lpstr>Spatial coherence</vt:lpstr>
      <vt:lpstr>Spatial coherence</vt:lpstr>
      <vt:lpstr>Pupil fill</vt:lpstr>
      <vt:lpstr>Pupil fill</vt:lpstr>
      <vt:lpstr>Pupil fill</vt:lpstr>
      <vt:lpstr>Pupil fill</vt:lpstr>
      <vt:lpstr>Pupil fill</vt:lpstr>
      <vt:lpstr>Pupil fill</vt:lpstr>
      <vt:lpstr>Layout</vt:lpstr>
      <vt:lpstr>Layout</vt:lpstr>
      <vt:lpstr>Layout</vt:lpstr>
      <vt:lpstr>Layout</vt:lpstr>
      <vt:lpstr>Layout</vt:lpstr>
      <vt:lpstr>Layout</vt:lpstr>
      <vt:lpstr>Layout</vt:lpstr>
      <vt:lpstr>Ma mirror</vt:lpstr>
      <vt:lpstr>Mb mirror</vt:lpstr>
      <vt:lpstr>Mc mirror</vt:lpstr>
      <vt:lpstr>Mc mirror</vt:lpstr>
      <vt:lpstr>Mc mirror</vt:lpstr>
      <vt:lpstr>Pupil fill monitor</vt:lpstr>
      <vt:lpstr>Pupil fill monitor</vt:lpstr>
      <vt:lpstr>Pupil fill monitor</vt:lpstr>
      <vt:lpstr>Pupil fill</vt:lpstr>
      <vt:lpstr>Pupil fill</vt:lpstr>
      <vt:lpstr>Pupil fill</vt:lpstr>
      <vt:lpstr>Pupil fill</vt:lpstr>
      <vt:lpstr>Pupil fill</vt:lpstr>
      <vt:lpstr>Pupil fill</vt:lpstr>
      <vt:lpstr>Pupil fill</vt:lpstr>
      <vt:lpstr>Pupil fill</vt:lpstr>
      <vt:lpstr>Pupil fill</vt:lpstr>
      <vt:lpstr>Pupil fill</vt:lpstr>
      <vt:lpstr>Pupil fill</vt:lpstr>
      <vt:lpstr>Uniformity</vt:lpstr>
      <vt:lpstr>Uniformity</vt:lpstr>
      <vt:lpstr>Uniformity</vt:lpstr>
      <vt:lpstr>Uniformity</vt:lpstr>
      <vt:lpstr>Uniformity</vt:lpstr>
      <vt:lpstr>Uniformity</vt:lpstr>
      <vt:lpstr>Uniformity</vt:lpstr>
      <vt:lpstr>Uniformity</vt:lpstr>
      <vt:lpstr>Modulation in the Image</vt:lpstr>
      <vt:lpstr>Through-focus</vt:lpstr>
      <vt:lpstr>Through-focus</vt:lpstr>
      <vt:lpstr>Through-focus</vt:lpstr>
      <vt:lpstr>Through-focus</vt:lpstr>
      <vt:lpstr>Through-focus</vt:lpstr>
      <vt:lpstr>Through-focus</vt:lpstr>
      <vt:lpstr>Through-focus</vt:lpstr>
      <vt:lpstr>Through-focus</vt:lpstr>
      <vt:lpstr>Through-focus</vt:lpstr>
      <vt:lpstr>In-focus</vt:lpstr>
      <vt:lpstr>In-focus</vt:lpstr>
      <vt:lpstr>In-focus</vt:lpstr>
      <vt:lpstr>In-focus</vt:lpstr>
      <vt:lpstr>In-focus</vt:lpstr>
      <vt:lpstr>In-focus</vt:lpstr>
      <vt:lpstr>Directional pupil fill</vt:lpstr>
      <vt:lpstr>Directional pupil fill</vt:lpstr>
      <vt:lpstr>Directional pupil fill</vt:lpstr>
      <vt:lpstr>Directional pupil fill</vt:lpstr>
      <vt:lpstr>Directional pupil fill</vt:lpstr>
      <vt:lpstr>Directional pupil fill</vt:lpstr>
      <vt:lpstr>Directional pupil fill</vt:lpstr>
      <vt:lpstr>Directional pupil fill</vt:lpstr>
      <vt:lpstr>Directional coherence</vt:lpstr>
      <vt:lpstr>Summary</vt:lpstr>
      <vt:lpstr>Summary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Fourier Synthesis Illuminator for EUV mask inspection tool </dc:title>
  <dc:creator>Markus Benk</dc:creator>
  <cp:lastModifiedBy>Markus Benk</cp:lastModifiedBy>
  <cp:revision>315</cp:revision>
  <dcterms:created xsi:type="dcterms:W3CDTF">2013-06-03T16:12:29Z</dcterms:created>
  <dcterms:modified xsi:type="dcterms:W3CDTF">2015-08-31T20:31:04Z</dcterms:modified>
</cp:coreProperties>
</file>